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sldIdLst>
    <p:sldId id="256" r:id="rId2"/>
    <p:sldId id="284" r:id="rId3"/>
    <p:sldId id="310" r:id="rId4"/>
    <p:sldId id="285" r:id="rId5"/>
    <p:sldId id="313" r:id="rId6"/>
    <p:sldId id="360" r:id="rId7"/>
    <p:sldId id="314" r:id="rId8"/>
    <p:sldId id="315" r:id="rId9"/>
    <p:sldId id="316" r:id="rId10"/>
    <p:sldId id="311" r:id="rId11"/>
    <p:sldId id="361" r:id="rId12"/>
    <p:sldId id="363" r:id="rId13"/>
    <p:sldId id="362" r:id="rId14"/>
    <p:sldId id="330" r:id="rId15"/>
    <p:sldId id="332" r:id="rId16"/>
    <p:sldId id="333" r:id="rId17"/>
    <p:sldId id="331" r:id="rId18"/>
    <p:sldId id="297" r:id="rId19"/>
    <p:sldId id="334" r:id="rId20"/>
    <p:sldId id="335" r:id="rId21"/>
    <p:sldId id="364" r:id="rId22"/>
    <p:sldId id="318" r:id="rId23"/>
    <p:sldId id="336" r:id="rId24"/>
    <p:sldId id="337" r:id="rId25"/>
    <p:sldId id="365" r:id="rId26"/>
    <p:sldId id="320" r:id="rId27"/>
    <p:sldId id="340" r:id="rId28"/>
    <p:sldId id="341" r:id="rId29"/>
    <p:sldId id="367" r:id="rId30"/>
    <p:sldId id="321" r:id="rId31"/>
    <p:sldId id="342" r:id="rId32"/>
    <p:sldId id="343" r:id="rId33"/>
    <p:sldId id="373" r:id="rId34"/>
    <p:sldId id="322" r:id="rId35"/>
    <p:sldId id="344" r:id="rId36"/>
    <p:sldId id="345" r:id="rId37"/>
    <p:sldId id="374" r:id="rId38"/>
    <p:sldId id="323" r:id="rId39"/>
    <p:sldId id="385" r:id="rId40"/>
    <p:sldId id="347" r:id="rId41"/>
    <p:sldId id="375" r:id="rId42"/>
    <p:sldId id="325" r:id="rId43"/>
    <p:sldId id="350" r:id="rId44"/>
    <p:sldId id="351" r:id="rId45"/>
    <p:sldId id="370" r:id="rId46"/>
    <p:sldId id="327" r:id="rId47"/>
    <p:sldId id="354" r:id="rId48"/>
    <p:sldId id="368" r:id="rId49"/>
    <p:sldId id="355" r:id="rId50"/>
    <p:sldId id="369" r:id="rId51"/>
    <p:sldId id="329" r:id="rId52"/>
    <p:sldId id="358" r:id="rId53"/>
    <p:sldId id="359" r:id="rId54"/>
    <p:sldId id="372" r:id="rId55"/>
    <p:sldId id="376" r:id="rId56"/>
    <p:sldId id="377" r:id="rId57"/>
    <p:sldId id="378" r:id="rId58"/>
    <p:sldId id="379" r:id="rId59"/>
    <p:sldId id="384" r:id="rId60"/>
    <p:sldId id="307" r:id="rId61"/>
    <p:sldId id="309" r:id="rId62"/>
    <p:sldId id="283" r:id="rId6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72A450-2698-4E50-A59D-40C702C85871}" v="156" dt="2026-04-23T00:46:47.7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24" d="100"/>
          <a:sy n="124" d="100"/>
        </p:scale>
        <p:origin x="1824"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DA62F1-4E63-F146-9BFE-C36BCE03335A}" type="datetimeFigureOut">
              <a:rPr lang="en-US" smtClean="0"/>
              <a:t>9/4/26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CAB2A7-460A-E94C-A22C-674D857F0DB3}" type="slidenum">
              <a:rPr lang="en-US" smtClean="0"/>
              <a:t>‹#›</a:t>
            </a:fld>
            <a:endParaRPr lang="en-US"/>
          </a:p>
        </p:txBody>
      </p:sp>
    </p:spTree>
    <p:extLst>
      <p:ext uri="{BB962C8B-B14F-4D97-AF65-F5344CB8AC3E}">
        <p14:creationId xmlns:p14="http://schemas.microsoft.com/office/powerpoint/2010/main" val="3944088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endParaRPr lang="en-US"/>
          </a:p>
        </p:txBody>
      </p:sp>
      <p:sp>
        <p:nvSpPr>
          <p:cNvPr id="4" name="Date Placeholder 3"/>
          <p:cNvSpPr>
            <a:spLocks noGrp="1"/>
          </p:cNvSpPr>
          <p:nvPr>
            <p:ph type="dt" sz="half" idx="10"/>
          </p:nvPr>
        </p:nvSpPr>
        <p:spPr/>
        <p:txBody>
          <a:bodyPr/>
          <a:lstStyle/>
          <a:p>
            <a:fld id="{5BCEA093-F188-8947-AA74-2AA31871A849}"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E593E5-70FF-6B48-B588-6D67603B3DA7}" type="slidenum">
              <a:rPr lang="en-US" smtClean="0"/>
              <a:t>‹#›</a:t>
            </a:fld>
            <a:endParaRPr lang="en-US"/>
          </a:p>
        </p:txBody>
      </p:sp>
    </p:spTree>
    <p:extLst>
      <p:ext uri="{BB962C8B-B14F-4D97-AF65-F5344CB8AC3E}">
        <p14:creationId xmlns:p14="http://schemas.microsoft.com/office/powerpoint/2010/main" val="1342585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p:txBody>
          <a:bodyPr/>
          <a:lstStyle/>
          <a:p>
            <a:fld id="{5BCEA093-F188-8947-AA74-2AA31871A849}"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E593E5-70FF-6B48-B588-6D67603B3DA7}" type="slidenum">
              <a:rPr lang="en-US" smtClean="0"/>
              <a:t>‹#›</a:t>
            </a:fld>
            <a:endParaRPr lang="en-US"/>
          </a:p>
        </p:txBody>
      </p:sp>
    </p:spTree>
    <p:extLst>
      <p:ext uri="{BB962C8B-B14F-4D97-AF65-F5344CB8AC3E}">
        <p14:creationId xmlns:p14="http://schemas.microsoft.com/office/powerpoint/2010/main" val="1937740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p:txBody>
          <a:bodyPr/>
          <a:lstStyle/>
          <a:p>
            <a:fld id="{5BCEA093-F188-8947-AA74-2AA31871A849}"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E593E5-70FF-6B48-B588-6D67603B3DA7}" type="slidenum">
              <a:rPr lang="en-US" smtClean="0"/>
              <a:t>‹#›</a:t>
            </a:fld>
            <a:endParaRPr lang="en-US"/>
          </a:p>
        </p:txBody>
      </p:sp>
    </p:spTree>
    <p:extLst>
      <p:ext uri="{BB962C8B-B14F-4D97-AF65-F5344CB8AC3E}">
        <p14:creationId xmlns:p14="http://schemas.microsoft.com/office/powerpoint/2010/main" val="1829724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10"/>
          </p:nvPr>
        </p:nvSpPr>
        <p:spPr/>
        <p:txBody>
          <a:bodyPr/>
          <a:lstStyle/>
          <a:p>
            <a:fld id="{5BCEA093-F188-8947-AA74-2AA31871A849}"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E593E5-70FF-6B48-B588-6D67603B3DA7}" type="slidenum">
              <a:rPr lang="en-US" smtClean="0"/>
              <a:t>‹#›</a:t>
            </a:fld>
            <a:endParaRPr lang="en-US"/>
          </a:p>
        </p:txBody>
      </p:sp>
    </p:spTree>
    <p:extLst>
      <p:ext uri="{BB962C8B-B14F-4D97-AF65-F5344CB8AC3E}">
        <p14:creationId xmlns:p14="http://schemas.microsoft.com/office/powerpoint/2010/main" val="588548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p:txBody>
          <a:bodyPr/>
          <a:lstStyle/>
          <a:p>
            <a:fld id="{5BCEA093-F188-8947-AA74-2AA31871A849}" type="datetimeFigureOut">
              <a:rPr lang="en-US" smtClean="0"/>
              <a:t>9/4/26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E593E5-70FF-6B48-B588-6D67603B3DA7}" type="slidenum">
              <a:rPr lang="en-US" smtClean="0"/>
              <a:t>‹#›</a:t>
            </a:fld>
            <a:endParaRPr lang="en-US"/>
          </a:p>
        </p:txBody>
      </p:sp>
    </p:spTree>
    <p:extLst>
      <p:ext uri="{BB962C8B-B14F-4D97-AF65-F5344CB8AC3E}">
        <p14:creationId xmlns:p14="http://schemas.microsoft.com/office/powerpoint/2010/main" val="3026405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p:cNvSpPr>
            <a:spLocks noGrp="1"/>
          </p:cNvSpPr>
          <p:nvPr>
            <p:ph type="dt" sz="half" idx="10"/>
          </p:nvPr>
        </p:nvSpPr>
        <p:spPr/>
        <p:txBody>
          <a:bodyPr/>
          <a:lstStyle/>
          <a:p>
            <a:fld id="{5BCEA093-F188-8947-AA74-2AA31871A849}" type="datetimeFigureOut">
              <a:rPr lang="en-US" smtClean="0"/>
              <a:t>9/4/26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E593E5-70FF-6B48-B588-6D67603B3DA7}" type="slidenum">
              <a:rPr lang="en-US" smtClean="0"/>
              <a:t>‹#›</a:t>
            </a:fld>
            <a:endParaRPr lang="en-US"/>
          </a:p>
        </p:txBody>
      </p:sp>
    </p:spTree>
    <p:extLst>
      <p:ext uri="{BB962C8B-B14F-4D97-AF65-F5344CB8AC3E}">
        <p14:creationId xmlns:p14="http://schemas.microsoft.com/office/powerpoint/2010/main" val="298785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p:cNvSpPr>
            <a:spLocks noGrp="1"/>
          </p:cNvSpPr>
          <p:nvPr>
            <p:ph type="dt" sz="half" idx="10"/>
          </p:nvPr>
        </p:nvSpPr>
        <p:spPr/>
        <p:txBody>
          <a:bodyPr/>
          <a:lstStyle/>
          <a:p>
            <a:fld id="{5BCEA093-F188-8947-AA74-2AA31871A849}" type="datetimeFigureOut">
              <a:rPr lang="en-US" smtClean="0"/>
              <a:t>9/4/26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E593E5-70FF-6B48-B588-6D67603B3DA7}" type="slidenum">
              <a:rPr lang="en-US" smtClean="0"/>
              <a:t>‹#›</a:t>
            </a:fld>
            <a:endParaRPr lang="en-US"/>
          </a:p>
        </p:txBody>
      </p:sp>
    </p:spTree>
    <p:extLst>
      <p:ext uri="{BB962C8B-B14F-4D97-AF65-F5344CB8AC3E}">
        <p14:creationId xmlns:p14="http://schemas.microsoft.com/office/powerpoint/2010/main" val="2749661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Date Placeholder 2"/>
          <p:cNvSpPr>
            <a:spLocks noGrp="1"/>
          </p:cNvSpPr>
          <p:nvPr>
            <p:ph type="dt" sz="half" idx="10"/>
          </p:nvPr>
        </p:nvSpPr>
        <p:spPr/>
        <p:txBody>
          <a:bodyPr/>
          <a:lstStyle/>
          <a:p>
            <a:fld id="{5BCEA093-F188-8947-AA74-2AA31871A849}" type="datetimeFigureOut">
              <a:rPr lang="en-US" smtClean="0"/>
              <a:t>9/4/26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E593E5-70FF-6B48-B588-6D67603B3DA7}" type="slidenum">
              <a:rPr lang="en-US" smtClean="0"/>
              <a:t>‹#›</a:t>
            </a:fld>
            <a:endParaRPr lang="en-US"/>
          </a:p>
        </p:txBody>
      </p:sp>
    </p:spTree>
    <p:extLst>
      <p:ext uri="{BB962C8B-B14F-4D97-AF65-F5344CB8AC3E}">
        <p14:creationId xmlns:p14="http://schemas.microsoft.com/office/powerpoint/2010/main" val="215121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EA093-F188-8947-AA74-2AA31871A849}" type="datetimeFigureOut">
              <a:rPr lang="en-US" smtClean="0"/>
              <a:t>9/4/26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E593E5-70FF-6B48-B588-6D67603B3DA7}" type="slidenum">
              <a:rPr lang="en-US" smtClean="0"/>
              <a:t>‹#›</a:t>
            </a:fld>
            <a:endParaRPr lang="en-US"/>
          </a:p>
        </p:txBody>
      </p:sp>
    </p:spTree>
    <p:extLst>
      <p:ext uri="{BB962C8B-B14F-4D97-AF65-F5344CB8AC3E}">
        <p14:creationId xmlns:p14="http://schemas.microsoft.com/office/powerpoint/2010/main" val="3174848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fld id="{5BCEA093-F188-8947-AA74-2AA31871A849}" type="datetimeFigureOut">
              <a:rPr lang="en-US" smtClean="0"/>
              <a:t>9/4/26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E593E5-70FF-6B48-B588-6D67603B3DA7}" type="slidenum">
              <a:rPr lang="en-US" smtClean="0"/>
              <a:t>‹#›</a:t>
            </a:fld>
            <a:endParaRPr lang="en-US"/>
          </a:p>
        </p:txBody>
      </p:sp>
    </p:spTree>
    <p:extLst>
      <p:ext uri="{BB962C8B-B14F-4D97-AF65-F5344CB8AC3E}">
        <p14:creationId xmlns:p14="http://schemas.microsoft.com/office/powerpoint/2010/main" val="55669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fld id="{5BCEA093-F188-8947-AA74-2AA31871A849}" type="datetimeFigureOut">
              <a:rPr lang="en-US" smtClean="0"/>
              <a:t>9/4/26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E593E5-70FF-6B48-B588-6D67603B3DA7}" type="slidenum">
              <a:rPr lang="en-US" smtClean="0"/>
              <a:t>‹#›</a:t>
            </a:fld>
            <a:endParaRPr lang="en-US"/>
          </a:p>
        </p:txBody>
      </p:sp>
    </p:spTree>
    <p:extLst>
      <p:ext uri="{BB962C8B-B14F-4D97-AF65-F5344CB8AC3E}">
        <p14:creationId xmlns:p14="http://schemas.microsoft.com/office/powerpoint/2010/main" val="3910463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alphaModFix amt="2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EA093-F188-8947-AA74-2AA31871A849}" type="datetimeFigureOut">
              <a:rPr lang="en-US" smtClean="0"/>
              <a:t>9/4/26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593E5-70FF-6B48-B588-6D67603B3DA7}" type="slidenum">
              <a:rPr lang="en-US" smtClean="0"/>
              <a:t>‹#›</a:t>
            </a:fld>
            <a:endParaRPr lang="en-US"/>
          </a:p>
        </p:txBody>
      </p:sp>
    </p:spTree>
    <p:extLst>
      <p:ext uri="{BB962C8B-B14F-4D97-AF65-F5344CB8AC3E}">
        <p14:creationId xmlns:p14="http://schemas.microsoft.com/office/powerpoint/2010/main" val="3873624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sciencedirect-com.ezproxy.usherbrooke.ca/journal/jaad-case-reports/vol/35/suppl/C" TargetMode="External"/><Relationship Id="rId2" Type="http://schemas.openxmlformats.org/officeDocument/2006/relationships/hyperlink" Target="https://www-sciencedirect-com.ezproxy.usherbrooke.ca/journal/jaad-case-reports"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9353" y="1030638"/>
            <a:ext cx="8048847" cy="1818145"/>
          </a:xfrm>
        </p:spPr>
        <p:txBody>
          <a:bodyPr>
            <a:normAutofit fontScale="90000"/>
          </a:bodyPr>
          <a:lstStyle/>
          <a:p>
            <a:r>
              <a:rPr lang="en-CA" dirty="0"/>
              <a:t>When Malignancy Breaks the 4</a:t>
            </a:r>
            <a:r>
              <a:rPr lang="en-CA" baseline="30000" dirty="0"/>
              <a:t>th</a:t>
            </a:r>
            <a:r>
              <a:rPr lang="en-CA" dirty="0"/>
              <a:t> Wall: </a:t>
            </a:r>
            <a:r>
              <a:rPr lang="en-CA" i="1" dirty="0"/>
              <a:t>Skin manifestations of </a:t>
            </a:r>
            <a:br>
              <a:rPr lang="en-CA" i="1" dirty="0"/>
            </a:br>
            <a:r>
              <a:rPr lang="en-CA" i="1" dirty="0"/>
              <a:t>non-cutaneous cancers</a:t>
            </a:r>
            <a:endParaRPr lang="en-US" dirty="0"/>
          </a:p>
        </p:txBody>
      </p:sp>
      <p:sp>
        <p:nvSpPr>
          <p:cNvPr id="3" name="Subtitle 2"/>
          <p:cNvSpPr>
            <a:spLocks noGrp="1"/>
          </p:cNvSpPr>
          <p:nvPr>
            <p:ph type="subTitle" idx="1"/>
          </p:nvPr>
        </p:nvSpPr>
        <p:spPr/>
        <p:txBody>
          <a:bodyPr/>
          <a:lstStyle/>
          <a:p>
            <a:r>
              <a:rPr lang="en-CA" dirty="0">
                <a:solidFill>
                  <a:schemeClr val="tx1"/>
                </a:solidFill>
              </a:rPr>
              <a:t>Dr. Michael MacGillivary</a:t>
            </a:r>
          </a:p>
          <a:p>
            <a:r>
              <a:rPr lang="en-CA" dirty="0">
                <a:solidFill>
                  <a:schemeClr val="tx1"/>
                </a:solidFill>
              </a:rPr>
              <a:t>FRCPC Dermatology</a:t>
            </a:r>
          </a:p>
        </p:txBody>
      </p:sp>
    </p:spTree>
    <p:extLst>
      <p:ext uri="{BB962C8B-B14F-4D97-AF65-F5344CB8AC3E}">
        <p14:creationId xmlns:p14="http://schemas.microsoft.com/office/powerpoint/2010/main" val="3651106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E04A1-D25C-1F00-2193-2991503FD4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51F811-AB86-C2D1-8DD3-00761E81470A}"/>
              </a:ext>
            </a:extLst>
          </p:cNvPr>
          <p:cNvSpPr>
            <a:spLocks noGrp="1"/>
          </p:cNvSpPr>
          <p:nvPr>
            <p:ph type="title"/>
          </p:nvPr>
        </p:nvSpPr>
        <p:spPr>
          <a:xfrm>
            <a:off x="457200" y="51359"/>
            <a:ext cx="8229600" cy="1143000"/>
          </a:xfrm>
        </p:spPr>
        <p:txBody>
          <a:bodyPr>
            <a:normAutofit/>
          </a:bodyPr>
          <a:lstStyle/>
          <a:p>
            <a:r>
              <a:rPr lang="en-US" dirty="0"/>
              <a:t>Warm-Up Case</a:t>
            </a:r>
          </a:p>
        </p:txBody>
      </p:sp>
      <p:sp>
        <p:nvSpPr>
          <p:cNvPr id="3" name="Content Placeholder 2">
            <a:extLst>
              <a:ext uri="{FF2B5EF4-FFF2-40B4-BE49-F238E27FC236}">
                <a16:creationId xmlns:a16="http://schemas.microsoft.com/office/drawing/2014/main" id="{837817CA-9D27-0204-0D1A-60F120DCF452}"/>
              </a:ext>
            </a:extLst>
          </p:cNvPr>
          <p:cNvSpPr>
            <a:spLocks noGrp="1"/>
          </p:cNvSpPr>
          <p:nvPr>
            <p:ph idx="1"/>
          </p:nvPr>
        </p:nvSpPr>
        <p:spPr>
          <a:xfrm>
            <a:off x="457200" y="1564872"/>
            <a:ext cx="8601740" cy="5165724"/>
          </a:xfrm>
        </p:spPr>
        <p:txBody>
          <a:bodyPr>
            <a:normAutofit fontScale="92500"/>
          </a:bodyPr>
          <a:lstStyle/>
          <a:p>
            <a:r>
              <a:rPr lang="en-CA" dirty="0"/>
              <a:t>Clinical DDx:</a:t>
            </a:r>
          </a:p>
          <a:p>
            <a:pPr lvl="1"/>
            <a:r>
              <a:rPr lang="en-CA" dirty="0"/>
              <a:t>Erythema </a:t>
            </a:r>
            <a:r>
              <a:rPr lang="en-CA" dirty="0" err="1"/>
              <a:t>gyratum</a:t>
            </a:r>
            <a:r>
              <a:rPr lang="en-CA" dirty="0"/>
              <a:t> repens, tinea imbricata</a:t>
            </a:r>
          </a:p>
          <a:p>
            <a:r>
              <a:rPr lang="en-CA" dirty="0"/>
              <a:t>Work-up:</a:t>
            </a:r>
          </a:p>
          <a:p>
            <a:pPr lvl="1"/>
            <a:r>
              <a:rPr lang="en-CA" dirty="0"/>
              <a:t>Biopsy - Mild hyperkeratosis with focal parakeratosis and spongiosis, with perivascular </a:t>
            </a:r>
            <a:r>
              <a:rPr lang="en-CA" dirty="0" err="1"/>
              <a:t>lymphohistiocytic</a:t>
            </a:r>
            <a:r>
              <a:rPr lang="en-CA" dirty="0"/>
              <a:t> infiltrate with occasional eosinophils superficial dermis.</a:t>
            </a:r>
          </a:p>
          <a:p>
            <a:pPr lvl="1"/>
            <a:r>
              <a:rPr lang="en-CA" dirty="0"/>
              <a:t>Fungal scraping = N</a:t>
            </a:r>
          </a:p>
          <a:p>
            <a:pPr lvl="1"/>
            <a:r>
              <a:rPr lang="en-CA" dirty="0"/>
              <a:t>Labs – WBC = 12.1, RBC = 85, PLTS = N; Kidney function and liver enzymes and function = N.</a:t>
            </a:r>
          </a:p>
          <a:p>
            <a:pPr lvl="1"/>
            <a:r>
              <a:rPr lang="en-CA" dirty="0"/>
              <a:t>CT CAP – thickening of wall of gastric antrum</a:t>
            </a:r>
          </a:p>
          <a:p>
            <a:pPr lvl="1"/>
            <a:r>
              <a:rPr lang="en-CA" dirty="0"/>
              <a:t>Referral to GI, scope, gastric adenocarcinoma</a:t>
            </a:r>
          </a:p>
          <a:p>
            <a:pPr lvl="1"/>
            <a:endParaRPr lang="en-CA" dirty="0"/>
          </a:p>
          <a:p>
            <a:endParaRPr lang="en-US" dirty="0"/>
          </a:p>
        </p:txBody>
      </p:sp>
    </p:spTree>
    <p:extLst>
      <p:ext uri="{BB962C8B-B14F-4D97-AF65-F5344CB8AC3E}">
        <p14:creationId xmlns:p14="http://schemas.microsoft.com/office/powerpoint/2010/main" val="1555153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30804-F1AA-9263-4370-1BBE97267A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B1CB7-AE45-8996-CDCC-CDDD69F0F288}"/>
              </a:ext>
            </a:extLst>
          </p:cNvPr>
          <p:cNvSpPr>
            <a:spLocks noGrp="1"/>
          </p:cNvSpPr>
          <p:nvPr>
            <p:ph type="title"/>
          </p:nvPr>
        </p:nvSpPr>
        <p:spPr>
          <a:xfrm>
            <a:off x="457200" y="157684"/>
            <a:ext cx="8229600" cy="1143000"/>
          </a:xfrm>
        </p:spPr>
        <p:txBody>
          <a:bodyPr>
            <a:normAutofit fontScale="90000"/>
          </a:bodyPr>
          <a:lstStyle/>
          <a:p>
            <a:r>
              <a:rPr lang="en-US" dirty="0"/>
              <a:t>Warm-Up Case – </a:t>
            </a:r>
            <a:br>
              <a:rPr lang="en-US" dirty="0"/>
            </a:br>
            <a:r>
              <a:rPr lang="en-US" dirty="0"/>
              <a:t>Erythema </a:t>
            </a:r>
            <a:r>
              <a:rPr lang="en-US" dirty="0" err="1"/>
              <a:t>gyratum</a:t>
            </a:r>
            <a:r>
              <a:rPr lang="en-US" dirty="0"/>
              <a:t> repens</a:t>
            </a:r>
          </a:p>
        </p:txBody>
      </p:sp>
      <p:sp>
        <p:nvSpPr>
          <p:cNvPr id="3" name="Content Placeholder 2">
            <a:extLst>
              <a:ext uri="{FF2B5EF4-FFF2-40B4-BE49-F238E27FC236}">
                <a16:creationId xmlns:a16="http://schemas.microsoft.com/office/drawing/2014/main" id="{64ADFF77-CC86-2A01-C014-D967C773CD51}"/>
              </a:ext>
            </a:extLst>
          </p:cNvPr>
          <p:cNvSpPr>
            <a:spLocks noGrp="1"/>
          </p:cNvSpPr>
          <p:nvPr>
            <p:ph idx="1"/>
          </p:nvPr>
        </p:nvSpPr>
        <p:spPr>
          <a:xfrm>
            <a:off x="457200" y="1564872"/>
            <a:ext cx="8601740" cy="5165724"/>
          </a:xfrm>
        </p:spPr>
        <p:txBody>
          <a:bodyPr>
            <a:normAutofit/>
          </a:bodyPr>
          <a:lstStyle/>
          <a:p>
            <a:r>
              <a:rPr lang="en-CA" dirty="0"/>
              <a:t>Commonly associated internal malignancies:</a:t>
            </a:r>
          </a:p>
          <a:p>
            <a:pPr lvl="1"/>
            <a:r>
              <a:rPr lang="en-CA" dirty="0"/>
              <a:t>Upper aerodigestive tract (pharynx, larynx or esophagus)</a:t>
            </a:r>
          </a:p>
          <a:p>
            <a:r>
              <a:rPr lang="en-CA" dirty="0"/>
              <a:t>Pathophysiology:</a:t>
            </a:r>
          </a:p>
          <a:p>
            <a:pPr lvl="1"/>
            <a:r>
              <a:rPr lang="en-CA" dirty="0"/>
              <a:t>Deposition of tumor antigen-antibody complexes onto the basement membrane.</a:t>
            </a:r>
          </a:p>
          <a:p>
            <a:pPr lvl="1"/>
            <a:r>
              <a:rPr lang="en-CA" dirty="0"/>
              <a:t>Immunofluorescence patterns of IgG, C3, and C4 at the basement membrane</a:t>
            </a:r>
          </a:p>
          <a:p>
            <a:r>
              <a:rPr lang="en-CA" dirty="0"/>
              <a:t>Treatment(s):</a:t>
            </a:r>
          </a:p>
          <a:p>
            <a:pPr lvl="1"/>
            <a:r>
              <a:rPr lang="en-CA" dirty="0"/>
              <a:t>Treat malignancy</a:t>
            </a:r>
            <a:endParaRPr lang="en-GB" dirty="0"/>
          </a:p>
          <a:p>
            <a:endParaRPr lang="en-CA" dirty="0"/>
          </a:p>
          <a:p>
            <a:endParaRPr lang="en-US" dirty="0"/>
          </a:p>
        </p:txBody>
      </p:sp>
    </p:spTree>
    <p:extLst>
      <p:ext uri="{BB962C8B-B14F-4D97-AF65-F5344CB8AC3E}">
        <p14:creationId xmlns:p14="http://schemas.microsoft.com/office/powerpoint/2010/main" val="1728918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2DEAA-2E16-37DF-7260-E1917F36FC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1D144B-F162-AF13-93D0-1DE67EE8D838}"/>
              </a:ext>
            </a:extLst>
          </p:cNvPr>
          <p:cNvSpPr>
            <a:spLocks noGrp="1"/>
          </p:cNvSpPr>
          <p:nvPr>
            <p:ph type="title"/>
          </p:nvPr>
        </p:nvSpPr>
        <p:spPr>
          <a:xfrm>
            <a:off x="457200" y="157684"/>
            <a:ext cx="8229600" cy="1143000"/>
          </a:xfrm>
        </p:spPr>
        <p:txBody>
          <a:bodyPr>
            <a:normAutofit fontScale="90000"/>
          </a:bodyPr>
          <a:lstStyle/>
          <a:p>
            <a:r>
              <a:rPr lang="en-US" dirty="0"/>
              <a:t>Warm-Up Case – </a:t>
            </a:r>
            <a:br>
              <a:rPr lang="en-US" dirty="0"/>
            </a:br>
            <a:r>
              <a:rPr lang="en-US" dirty="0"/>
              <a:t>Erythema </a:t>
            </a:r>
            <a:r>
              <a:rPr lang="en-US" dirty="0" err="1"/>
              <a:t>gyratum</a:t>
            </a:r>
            <a:r>
              <a:rPr lang="en-US" dirty="0"/>
              <a:t> repens</a:t>
            </a:r>
          </a:p>
        </p:txBody>
      </p:sp>
      <p:sp>
        <p:nvSpPr>
          <p:cNvPr id="3" name="Content Placeholder 2">
            <a:extLst>
              <a:ext uri="{FF2B5EF4-FFF2-40B4-BE49-F238E27FC236}">
                <a16:creationId xmlns:a16="http://schemas.microsoft.com/office/drawing/2014/main" id="{7DDF174A-15BA-8B1B-4EFE-42017EED9DC1}"/>
              </a:ext>
            </a:extLst>
          </p:cNvPr>
          <p:cNvSpPr>
            <a:spLocks noGrp="1"/>
          </p:cNvSpPr>
          <p:nvPr>
            <p:ph idx="1"/>
          </p:nvPr>
        </p:nvSpPr>
        <p:spPr>
          <a:xfrm>
            <a:off x="457200" y="1564872"/>
            <a:ext cx="8601740" cy="5165724"/>
          </a:xfrm>
        </p:spPr>
        <p:txBody>
          <a:bodyPr>
            <a:normAutofit/>
          </a:bodyPr>
          <a:lstStyle/>
          <a:p>
            <a:r>
              <a:rPr lang="en-CA" dirty="0"/>
              <a:t>Can it be seen with other conditions?</a:t>
            </a:r>
          </a:p>
          <a:p>
            <a:pPr lvl="1"/>
            <a:r>
              <a:rPr lang="en-CA" dirty="0"/>
              <a:t>YES</a:t>
            </a:r>
          </a:p>
          <a:p>
            <a:pPr lvl="2"/>
            <a:r>
              <a:rPr lang="en-CA" dirty="0"/>
              <a:t>Tuberculosis</a:t>
            </a:r>
          </a:p>
          <a:p>
            <a:pPr lvl="2"/>
            <a:r>
              <a:rPr lang="en-CA" dirty="0" err="1"/>
              <a:t>Hypereosinophilic</a:t>
            </a:r>
            <a:r>
              <a:rPr lang="en-CA" dirty="0"/>
              <a:t> syndrome</a:t>
            </a:r>
          </a:p>
          <a:p>
            <a:pPr lvl="2"/>
            <a:r>
              <a:rPr lang="en-CA" dirty="0"/>
              <a:t>Bullous pemphigoid</a:t>
            </a:r>
          </a:p>
          <a:p>
            <a:pPr lvl="2"/>
            <a:r>
              <a:rPr lang="en-CA" dirty="0"/>
              <a:t>Pemphigus vulgaris</a:t>
            </a:r>
          </a:p>
          <a:p>
            <a:pPr lvl="2"/>
            <a:r>
              <a:rPr lang="en-CA" dirty="0"/>
              <a:t>Systemic lupus erythematosus</a:t>
            </a:r>
          </a:p>
          <a:p>
            <a:pPr lvl="2"/>
            <a:r>
              <a:rPr lang="en-CA" dirty="0"/>
              <a:t>Ulcerative colitis</a:t>
            </a:r>
            <a:endParaRPr lang="en-GB" dirty="0"/>
          </a:p>
          <a:p>
            <a:endParaRPr lang="en-CA" dirty="0"/>
          </a:p>
          <a:p>
            <a:endParaRPr lang="en-US" dirty="0"/>
          </a:p>
        </p:txBody>
      </p:sp>
    </p:spTree>
    <p:extLst>
      <p:ext uri="{BB962C8B-B14F-4D97-AF65-F5344CB8AC3E}">
        <p14:creationId xmlns:p14="http://schemas.microsoft.com/office/powerpoint/2010/main" val="734861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65AAA-1546-E9DF-EBDA-65A9213A5B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487B51-5C53-3409-2B0E-DF5689A0EFA0}"/>
              </a:ext>
            </a:extLst>
          </p:cNvPr>
          <p:cNvSpPr>
            <a:spLocks noGrp="1"/>
          </p:cNvSpPr>
          <p:nvPr>
            <p:ph type="title"/>
          </p:nvPr>
        </p:nvSpPr>
        <p:spPr>
          <a:xfrm>
            <a:off x="457200" y="157684"/>
            <a:ext cx="8229600" cy="1143000"/>
          </a:xfrm>
        </p:spPr>
        <p:txBody>
          <a:bodyPr>
            <a:normAutofit fontScale="90000"/>
          </a:bodyPr>
          <a:lstStyle/>
          <a:p>
            <a:r>
              <a:rPr lang="en-US" dirty="0"/>
              <a:t>Warm-Up Case – </a:t>
            </a:r>
            <a:br>
              <a:rPr lang="en-US" dirty="0"/>
            </a:br>
            <a:r>
              <a:rPr lang="en-US" dirty="0"/>
              <a:t>Erythema </a:t>
            </a:r>
            <a:r>
              <a:rPr lang="en-US" dirty="0" err="1"/>
              <a:t>gyratum</a:t>
            </a:r>
            <a:r>
              <a:rPr lang="en-US" dirty="0"/>
              <a:t> repens</a:t>
            </a:r>
          </a:p>
        </p:txBody>
      </p:sp>
      <p:sp>
        <p:nvSpPr>
          <p:cNvPr id="3" name="Content Placeholder 2">
            <a:extLst>
              <a:ext uri="{FF2B5EF4-FFF2-40B4-BE49-F238E27FC236}">
                <a16:creationId xmlns:a16="http://schemas.microsoft.com/office/drawing/2014/main" id="{BBB93E2C-ACB4-BC32-130C-BFC8CC8B2E2C}"/>
              </a:ext>
            </a:extLst>
          </p:cNvPr>
          <p:cNvSpPr>
            <a:spLocks noGrp="1"/>
          </p:cNvSpPr>
          <p:nvPr>
            <p:ph idx="1"/>
          </p:nvPr>
        </p:nvSpPr>
        <p:spPr>
          <a:xfrm>
            <a:off x="457200" y="1564872"/>
            <a:ext cx="8601740" cy="5165724"/>
          </a:xfrm>
        </p:spPr>
        <p:txBody>
          <a:bodyPr>
            <a:normAutofit/>
          </a:bodyPr>
          <a:lstStyle/>
          <a:p>
            <a:r>
              <a:rPr lang="en-CA" dirty="0"/>
              <a:t>Is this a paraneoplastic dermatoses?</a:t>
            </a:r>
            <a:endParaRPr lang="en-GB" dirty="0"/>
          </a:p>
          <a:p>
            <a:endParaRPr lang="en-CA" dirty="0"/>
          </a:p>
          <a:p>
            <a:endParaRPr lang="en-US" dirty="0"/>
          </a:p>
        </p:txBody>
      </p:sp>
    </p:spTree>
    <p:extLst>
      <p:ext uri="{BB962C8B-B14F-4D97-AF65-F5344CB8AC3E}">
        <p14:creationId xmlns:p14="http://schemas.microsoft.com/office/powerpoint/2010/main" val="3358769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5608E-F64E-0C88-1E32-50430AD5D0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4DDC64-2035-0F7E-A61C-18F26DDADE40}"/>
              </a:ext>
            </a:extLst>
          </p:cNvPr>
          <p:cNvSpPr>
            <a:spLocks noGrp="1"/>
          </p:cNvSpPr>
          <p:nvPr>
            <p:ph type="title"/>
          </p:nvPr>
        </p:nvSpPr>
        <p:spPr>
          <a:xfrm>
            <a:off x="457200" y="35407"/>
            <a:ext cx="8229600" cy="1143000"/>
          </a:xfrm>
        </p:spPr>
        <p:txBody>
          <a:bodyPr/>
          <a:lstStyle/>
          <a:p>
            <a:r>
              <a:rPr lang="en-US" dirty="0"/>
              <a:t>Curth’s Postulates (6)</a:t>
            </a:r>
          </a:p>
        </p:txBody>
      </p:sp>
      <p:sp>
        <p:nvSpPr>
          <p:cNvPr id="3" name="Content Placeholder 2">
            <a:extLst>
              <a:ext uri="{FF2B5EF4-FFF2-40B4-BE49-F238E27FC236}">
                <a16:creationId xmlns:a16="http://schemas.microsoft.com/office/drawing/2014/main" id="{05261332-22B4-B8FD-48B8-9AA317C3F478}"/>
              </a:ext>
            </a:extLst>
          </p:cNvPr>
          <p:cNvSpPr>
            <a:spLocks noGrp="1"/>
          </p:cNvSpPr>
          <p:nvPr>
            <p:ph idx="1"/>
          </p:nvPr>
        </p:nvSpPr>
        <p:spPr>
          <a:xfrm>
            <a:off x="457200" y="1309690"/>
            <a:ext cx="8229600" cy="5165724"/>
          </a:xfrm>
        </p:spPr>
        <p:txBody>
          <a:bodyPr>
            <a:normAutofit/>
          </a:bodyPr>
          <a:lstStyle/>
          <a:p>
            <a:pPr marL="0" indent="0">
              <a:buNone/>
            </a:pPr>
            <a:r>
              <a:rPr lang="en-GB" dirty="0"/>
              <a:t>1. Both conditions start simultaneously</a:t>
            </a:r>
          </a:p>
          <a:p>
            <a:pPr marL="0" indent="0">
              <a:buNone/>
            </a:pPr>
            <a:r>
              <a:rPr lang="en-GB" dirty="0"/>
              <a:t>2. Both conditions runs in parallel</a:t>
            </a:r>
          </a:p>
          <a:p>
            <a:pPr marL="0" indent="0">
              <a:buNone/>
            </a:pPr>
            <a:r>
              <a:rPr lang="en-GB" dirty="0"/>
              <a:t>3. The condition is not considered to be within a  </a:t>
            </a:r>
          </a:p>
          <a:p>
            <a:pPr marL="0" indent="0">
              <a:buNone/>
            </a:pPr>
            <a:r>
              <a:rPr lang="en-GB" dirty="0"/>
              <a:t>     genetic syndrome</a:t>
            </a:r>
          </a:p>
          <a:p>
            <a:pPr marL="0" indent="0">
              <a:buNone/>
            </a:pPr>
            <a:r>
              <a:rPr lang="en-CA" dirty="0"/>
              <a:t>4. A particular neoplasm is associated with a </a:t>
            </a:r>
          </a:p>
          <a:p>
            <a:pPr marL="0" indent="0">
              <a:buNone/>
            </a:pPr>
            <a:r>
              <a:rPr lang="en-CA" dirty="0"/>
              <a:t>    particular dermatosis</a:t>
            </a:r>
          </a:p>
          <a:p>
            <a:pPr marL="0" indent="0">
              <a:buNone/>
            </a:pPr>
            <a:r>
              <a:rPr lang="en-GB" dirty="0"/>
              <a:t>5. The skin disorder is not common</a:t>
            </a:r>
          </a:p>
          <a:p>
            <a:pPr marL="0" indent="0">
              <a:buNone/>
            </a:pPr>
            <a:r>
              <a:rPr lang="en-GB" dirty="0"/>
              <a:t>6. There is a high percentage of association 	between the two conditions</a:t>
            </a:r>
            <a:endParaRPr lang="en-CA" dirty="0"/>
          </a:p>
          <a:p>
            <a:endParaRPr lang="en-US" dirty="0"/>
          </a:p>
        </p:txBody>
      </p:sp>
    </p:spTree>
    <p:extLst>
      <p:ext uri="{BB962C8B-B14F-4D97-AF65-F5344CB8AC3E}">
        <p14:creationId xmlns:p14="http://schemas.microsoft.com/office/powerpoint/2010/main" val="2469870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3EDB0-3B88-1E5F-7630-1196D4579B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44A829-FC5C-8A22-36F5-4AAD96411E4A}"/>
              </a:ext>
            </a:extLst>
          </p:cNvPr>
          <p:cNvSpPr>
            <a:spLocks noGrp="1"/>
          </p:cNvSpPr>
          <p:nvPr>
            <p:ph type="title"/>
          </p:nvPr>
        </p:nvSpPr>
        <p:spPr>
          <a:xfrm>
            <a:off x="308344" y="35407"/>
            <a:ext cx="8644270" cy="1143000"/>
          </a:xfrm>
        </p:spPr>
        <p:txBody>
          <a:bodyPr>
            <a:normAutofit fontScale="90000"/>
          </a:bodyPr>
          <a:lstStyle/>
          <a:p>
            <a:r>
              <a:rPr lang="en-US" dirty="0"/>
              <a:t>Paraneoplastic Dermatoses - Categories</a:t>
            </a:r>
          </a:p>
        </p:txBody>
      </p:sp>
      <p:sp>
        <p:nvSpPr>
          <p:cNvPr id="3" name="Content Placeholder 2">
            <a:extLst>
              <a:ext uri="{FF2B5EF4-FFF2-40B4-BE49-F238E27FC236}">
                <a16:creationId xmlns:a16="http://schemas.microsoft.com/office/drawing/2014/main" id="{50709380-3735-ACCC-8402-0DD25C8A0189}"/>
              </a:ext>
            </a:extLst>
          </p:cNvPr>
          <p:cNvSpPr>
            <a:spLocks noGrp="1"/>
          </p:cNvSpPr>
          <p:nvPr>
            <p:ph idx="1"/>
          </p:nvPr>
        </p:nvSpPr>
        <p:spPr>
          <a:xfrm>
            <a:off x="457200" y="1144886"/>
            <a:ext cx="8229600" cy="5521728"/>
          </a:xfrm>
        </p:spPr>
        <p:txBody>
          <a:bodyPr>
            <a:normAutofit/>
          </a:bodyPr>
          <a:lstStyle/>
          <a:p>
            <a:r>
              <a:rPr lang="en-GB" dirty="0"/>
              <a:t>Association with neoplasm in most or all cases</a:t>
            </a:r>
          </a:p>
          <a:p>
            <a:pPr lvl="1"/>
            <a:r>
              <a:rPr lang="en-CA" b="1" dirty="0" err="1"/>
              <a:t>Bazex</a:t>
            </a:r>
            <a:r>
              <a:rPr lang="en-CA" b="1" dirty="0"/>
              <a:t> syndrome</a:t>
            </a:r>
            <a:r>
              <a:rPr lang="en-CA" dirty="0"/>
              <a:t>, Carcinoid syndrome, </a:t>
            </a:r>
            <a:r>
              <a:rPr lang="en-CA" b="1" dirty="0"/>
              <a:t>Erythema </a:t>
            </a:r>
            <a:r>
              <a:rPr lang="en-CA" b="1" dirty="0" err="1"/>
              <a:t>gyratum</a:t>
            </a:r>
            <a:r>
              <a:rPr lang="en-CA" b="1" dirty="0"/>
              <a:t> repens</a:t>
            </a:r>
            <a:r>
              <a:rPr lang="en-CA" dirty="0"/>
              <a:t>, </a:t>
            </a:r>
            <a:r>
              <a:rPr lang="en-CA" b="1" dirty="0"/>
              <a:t>Acquired hypertrichosis </a:t>
            </a:r>
            <a:r>
              <a:rPr lang="en-CA" b="1" dirty="0" err="1"/>
              <a:t>lanuginosa</a:t>
            </a:r>
            <a:r>
              <a:rPr lang="en-CA" dirty="0"/>
              <a:t>, </a:t>
            </a:r>
            <a:r>
              <a:rPr lang="en-CA" b="1" dirty="0"/>
              <a:t>Paraneoplastic pemphigus</a:t>
            </a:r>
            <a:r>
              <a:rPr lang="en-CA" dirty="0"/>
              <a:t>, </a:t>
            </a:r>
            <a:r>
              <a:rPr lang="en-CA" b="1" dirty="0"/>
              <a:t>AESOP syndrome</a:t>
            </a:r>
            <a:r>
              <a:rPr lang="en-CA" dirty="0"/>
              <a:t>, ACTH syndrome, </a:t>
            </a:r>
            <a:r>
              <a:rPr lang="en-CA" b="1" dirty="0"/>
              <a:t>Necrolytic migratory erythema</a:t>
            </a:r>
            <a:r>
              <a:rPr lang="en-CA" dirty="0"/>
              <a:t>, </a:t>
            </a:r>
            <a:r>
              <a:rPr lang="en-CA" b="1" dirty="0"/>
              <a:t>Tripe palms, Trousseau syndrome</a:t>
            </a:r>
          </a:p>
          <a:p>
            <a:r>
              <a:rPr lang="en-GB" dirty="0"/>
              <a:t>Strong association with neoplasm in a subset of cases</a:t>
            </a:r>
          </a:p>
          <a:p>
            <a:pPr lvl="1"/>
            <a:r>
              <a:rPr lang="en-CA" b="1" dirty="0"/>
              <a:t>Acanthosis nigricans</a:t>
            </a:r>
            <a:r>
              <a:rPr lang="en-CA" dirty="0"/>
              <a:t>, Anti-laminin 332 mucous membrane pemphigoid, </a:t>
            </a:r>
            <a:r>
              <a:rPr lang="en-CA" b="1" dirty="0"/>
              <a:t>Dermatomyositis, Neutrophilic dermatoses</a:t>
            </a:r>
          </a:p>
          <a:p>
            <a:endParaRPr lang="en-US" dirty="0"/>
          </a:p>
        </p:txBody>
      </p:sp>
    </p:spTree>
    <p:extLst>
      <p:ext uri="{BB962C8B-B14F-4D97-AF65-F5344CB8AC3E}">
        <p14:creationId xmlns:p14="http://schemas.microsoft.com/office/powerpoint/2010/main" val="1365998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B660A-8B4D-5852-C3AC-2F847D8547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8D565D-2FD5-CFD3-CF0D-969607119C70}"/>
              </a:ext>
            </a:extLst>
          </p:cNvPr>
          <p:cNvSpPr>
            <a:spLocks noGrp="1"/>
          </p:cNvSpPr>
          <p:nvPr>
            <p:ph type="title"/>
          </p:nvPr>
        </p:nvSpPr>
        <p:spPr>
          <a:xfrm>
            <a:off x="457200" y="35407"/>
            <a:ext cx="8229600" cy="1143000"/>
          </a:xfrm>
        </p:spPr>
        <p:txBody>
          <a:bodyPr/>
          <a:lstStyle/>
          <a:p>
            <a:r>
              <a:rPr lang="en-US" dirty="0"/>
              <a:t>Paraneoplastic Dermatoses</a:t>
            </a:r>
          </a:p>
        </p:txBody>
      </p:sp>
      <p:sp>
        <p:nvSpPr>
          <p:cNvPr id="3" name="Content Placeholder 2">
            <a:extLst>
              <a:ext uri="{FF2B5EF4-FFF2-40B4-BE49-F238E27FC236}">
                <a16:creationId xmlns:a16="http://schemas.microsoft.com/office/drawing/2014/main" id="{1CE4AB43-F386-47D5-94C8-FE878DA70A9C}"/>
              </a:ext>
            </a:extLst>
          </p:cNvPr>
          <p:cNvSpPr>
            <a:spLocks noGrp="1"/>
          </p:cNvSpPr>
          <p:nvPr>
            <p:ph idx="1"/>
          </p:nvPr>
        </p:nvSpPr>
        <p:spPr>
          <a:xfrm>
            <a:off x="457200" y="1144886"/>
            <a:ext cx="8229600" cy="5521728"/>
          </a:xfrm>
        </p:spPr>
        <p:txBody>
          <a:bodyPr>
            <a:normAutofit lnSpcReduction="10000"/>
          </a:bodyPr>
          <a:lstStyle/>
          <a:p>
            <a:r>
              <a:rPr lang="en-CA" dirty="0"/>
              <a:t>Association with a monoclonal gammopathy</a:t>
            </a:r>
          </a:p>
          <a:p>
            <a:pPr lvl="1"/>
            <a:r>
              <a:rPr lang="en-US" dirty="0"/>
              <a:t>Acquired angioedema due to C1 esterase inhibitor dysfunction, Cryoglobulinemia, type I, </a:t>
            </a:r>
            <a:r>
              <a:rPr lang="en-US" b="1" dirty="0"/>
              <a:t>Normolipemic plane xanthoma, Necrobiotic </a:t>
            </a:r>
            <a:r>
              <a:rPr lang="en-US" b="1" dirty="0" err="1"/>
              <a:t>xanthogranuloma</a:t>
            </a:r>
            <a:r>
              <a:rPr lang="en-US" dirty="0"/>
              <a:t>, Amyloidosis, POEMS syndrome, Schnitzler syndrome, </a:t>
            </a:r>
            <a:r>
              <a:rPr lang="en-US" dirty="0" err="1"/>
              <a:t>Scleromyxedema</a:t>
            </a:r>
            <a:endParaRPr lang="en-US" dirty="0"/>
          </a:p>
          <a:p>
            <a:r>
              <a:rPr lang="en-GB" dirty="0"/>
              <a:t>PD that may be associated with cancer in a subset of patients</a:t>
            </a:r>
          </a:p>
          <a:p>
            <a:pPr lvl="1"/>
            <a:r>
              <a:rPr lang="en-CA" dirty="0"/>
              <a:t>CSSV, DH, Multicentric </a:t>
            </a:r>
            <a:r>
              <a:rPr lang="en-CA" dirty="0" err="1"/>
              <a:t>reticulohistiocytosis</a:t>
            </a:r>
            <a:r>
              <a:rPr lang="en-CA" dirty="0"/>
              <a:t>, Eruptive disseminated porokeratosis, </a:t>
            </a:r>
            <a:r>
              <a:rPr lang="en-GB" dirty="0"/>
              <a:t>JXGs in the setting of NF1, </a:t>
            </a:r>
            <a:r>
              <a:rPr lang="en-CA" dirty="0"/>
              <a:t>Acquired ichthyosis, Exfoliative erythroderma, Mycosis fungoides, PCT</a:t>
            </a:r>
          </a:p>
        </p:txBody>
      </p:sp>
    </p:spTree>
    <p:extLst>
      <p:ext uri="{BB962C8B-B14F-4D97-AF65-F5344CB8AC3E}">
        <p14:creationId xmlns:p14="http://schemas.microsoft.com/office/powerpoint/2010/main" val="2989905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0C4E9-6221-B61A-F795-7EADB75B43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1881E7-06E1-3778-BD26-74066114C8A9}"/>
              </a:ext>
            </a:extLst>
          </p:cNvPr>
          <p:cNvSpPr>
            <a:spLocks noGrp="1"/>
          </p:cNvSpPr>
          <p:nvPr>
            <p:ph type="title"/>
          </p:nvPr>
        </p:nvSpPr>
        <p:spPr>
          <a:xfrm>
            <a:off x="457200" y="35407"/>
            <a:ext cx="8229600" cy="1143000"/>
          </a:xfrm>
        </p:spPr>
        <p:txBody>
          <a:bodyPr/>
          <a:lstStyle/>
          <a:p>
            <a:r>
              <a:rPr lang="en-US" dirty="0"/>
              <a:t>Five Key Take-Away Points</a:t>
            </a:r>
          </a:p>
        </p:txBody>
      </p:sp>
      <p:sp>
        <p:nvSpPr>
          <p:cNvPr id="3" name="Content Placeholder 2">
            <a:extLst>
              <a:ext uri="{FF2B5EF4-FFF2-40B4-BE49-F238E27FC236}">
                <a16:creationId xmlns:a16="http://schemas.microsoft.com/office/drawing/2014/main" id="{D161293E-3971-58EB-9B98-6B0A72F7740A}"/>
              </a:ext>
            </a:extLst>
          </p:cNvPr>
          <p:cNvSpPr>
            <a:spLocks noGrp="1"/>
          </p:cNvSpPr>
          <p:nvPr>
            <p:ph idx="1"/>
          </p:nvPr>
        </p:nvSpPr>
        <p:spPr>
          <a:xfrm>
            <a:off x="457200" y="1330955"/>
            <a:ext cx="8229600" cy="5165724"/>
          </a:xfrm>
        </p:spPr>
        <p:txBody>
          <a:bodyPr>
            <a:normAutofit fontScale="85000" lnSpcReduction="20000"/>
          </a:bodyPr>
          <a:lstStyle/>
          <a:p>
            <a:r>
              <a:rPr lang="en-GB" dirty="0"/>
              <a:t>Paraneoplastic dermatoses occur secondary to an underlying cancer, not due to direct tumour invasion or metastasis.</a:t>
            </a:r>
          </a:p>
          <a:p>
            <a:r>
              <a:rPr lang="en-CA" dirty="0"/>
              <a:t>Curth’s postulates must be upheld for a dermatosis to be paraneoplastic</a:t>
            </a:r>
          </a:p>
          <a:p>
            <a:r>
              <a:rPr lang="en-GB" dirty="0"/>
              <a:t>Paraneoplastic dermatoses can appear months to years before the malignancy is detected, making recognition clinically important</a:t>
            </a:r>
          </a:p>
          <a:p>
            <a:r>
              <a:rPr lang="en-GB" dirty="0"/>
              <a:t>Paraneoplastic dermatoses most often correlate with lymphomas, </a:t>
            </a:r>
            <a:r>
              <a:rPr lang="en-GB" dirty="0" err="1"/>
              <a:t>leukemias</a:t>
            </a:r>
            <a:r>
              <a:rPr lang="en-GB" dirty="0"/>
              <a:t>, GI cancers (especially gastric), lung cancer, and </a:t>
            </a:r>
            <a:r>
              <a:rPr lang="en-GB" dirty="0" err="1"/>
              <a:t>gynecologic</a:t>
            </a:r>
            <a:r>
              <a:rPr lang="en-GB" dirty="0"/>
              <a:t> malignancies.</a:t>
            </a:r>
            <a:endParaRPr lang="en-CA" dirty="0"/>
          </a:p>
          <a:p>
            <a:r>
              <a:rPr lang="en-GB" dirty="0"/>
              <a:t>Paraneoplastic dermatoses often resolve or significantly improve when the underlying tumour is treated and may recur with relapse.</a:t>
            </a:r>
          </a:p>
          <a:p>
            <a:endParaRPr lang="en-CA" dirty="0"/>
          </a:p>
          <a:p>
            <a:endParaRPr lang="en-US" dirty="0"/>
          </a:p>
        </p:txBody>
      </p:sp>
    </p:spTree>
    <p:extLst>
      <p:ext uri="{BB962C8B-B14F-4D97-AF65-F5344CB8AC3E}">
        <p14:creationId xmlns:p14="http://schemas.microsoft.com/office/powerpoint/2010/main" val="3317834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406"/>
            <a:ext cx="8229600" cy="1143000"/>
          </a:xfrm>
        </p:spPr>
        <p:txBody>
          <a:bodyPr/>
          <a:lstStyle/>
          <a:p>
            <a:r>
              <a:rPr lang="en-US" dirty="0"/>
              <a:t>Case #2 – Scaly Hands and Feet</a:t>
            </a:r>
          </a:p>
        </p:txBody>
      </p:sp>
      <p:pic>
        <p:nvPicPr>
          <p:cNvPr id="4" name="Picture 3">
            <a:extLst>
              <a:ext uri="{FF2B5EF4-FFF2-40B4-BE49-F238E27FC236}">
                <a16:creationId xmlns:a16="http://schemas.microsoft.com/office/drawing/2014/main" id="{F857C790-9265-E24A-73D0-D1C8A7CDEFE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7603" y="1879667"/>
            <a:ext cx="8748793" cy="3605641"/>
          </a:xfrm>
          <a:prstGeom prst="rect">
            <a:avLst/>
          </a:prstGeom>
          <a:ln w="38100">
            <a:solidFill>
              <a:schemeClr val="tx1"/>
            </a:solidFill>
          </a:ln>
        </p:spPr>
      </p:pic>
      <p:sp>
        <p:nvSpPr>
          <p:cNvPr id="10" name="TextBox 9">
            <a:extLst>
              <a:ext uri="{FF2B5EF4-FFF2-40B4-BE49-F238E27FC236}">
                <a16:creationId xmlns:a16="http://schemas.microsoft.com/office/drawing/2014/main" id="{5500A16D-E7B8-7364-1036-8CE68B075BC2}"/>
              </a:ext>
            </a:extLst>
          </p:cNvPr>
          <p:cNvSpPr txBox="1"/>
          <p:nvPr/>
        </p:nvSpPr>
        <p:spPr>
          <a:xfrm>
            <a:off x="6765152" y="5648185"/>
            <a:ext cx="2328330" cy="276999"/>
          </a:xfrm>
          <a:prstGeom prst="rect">
            <a:avLst/>
          </a:prstGeom>
          <a:noFill/>
        </p:spPr>
        <p:txBody>
          <a:bodyPr wrap="none" rtlCol="0">
            <a:spAutoFit/>
          </a:bodyPr>
          <a:lstStyle/>
          <a:p>
            <a:r>
              <a:rPr lang="en-GB" sz="1200" dirty="0"/>
              <a:t>CMAJ May 01, 2017 189 (17) E639</a:t>
            </a:r>
            <a:endParaRPr lang="en-CA" sz="1200" dirty="0"/>
          </a:p>
        </p:txBody>
      </p:sp>
    </p:spTree>
    <p:extLst>
      <p:ext uri="{BB962C8B-B14F-4D97-AF65-F5344CB8AC3E}">
        <p14:creationId xmlns:p14="http://schemas.microsoft.com/office/powerpoint/2010/main" val="2460043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0844F-3497-E525-368A-08B5D58AB4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0C0BE7-E285-44F3-1D25-9A71DDB10E2C}"/>
              </a:ext>
            </a:extLst>
          </p:cNvPr>
          <p:cNvSpPr>
            <a:spLocks noGrp="1"/>
          </p:cNvSpPr>
          <p:nvPr>
            <p:ph type="title"/>
          </p:nvPr>
        </p:nvSpPr>
        <p:spPr>
          <a:xfrm>
            <a:off x="457200" y="205531"/>
            <a:ext cx="8229600" cy="1143000"/>
          </a:xfrm>
        </p:spPr>
        <p:txBody>
          <a:bodyPr>
            <a:normAutofit fontScale="90000"/>
          </a:bodyPr>
          <a:lstStyle/>
          <a:p>
            <a:r>
              <a:rPr lang="en-US" dirty="0"/>
              <a:t>Case #2 – </a:t>
            </a:r>
            <a:r>
              <a:rPr lang="en-US" dirty="0" err="1"/>
              <a:t>Bazex</a:t>
            </a:r>
            <a:r>
              <a:rPr lang="en-US" dirty="0"/>
              <a:t> Syndrome (</a:t>
            </a:r>
            <a:r>
              <a:rPr lang="en-US" dirty="0" err="1"/>
              <a:t>Acrokeratosis</a:t>
            </a:r>
            <a:r>
              <a:rPr lang="en-US" dirty="0"/>
              <a:t> </a:t>
            </a:r>
            <a:r>
              <a:rPr lang="en-US" dirty="0" err="1"/>
              <a:t>paraneoplastica</a:t>
            </a:r>
            <a:r>
              <a:rPr lang="en-US" dirty="0"/>
              <a:t>)</a:t>
            </a:r>
          </a:p>
        </p:txBody>
      </p:sp>
      <p:sp>
        <p:nvSpPr>
          <p:cNvPr id="3" name="Content Placeholder 2">
            <a:extLst>
              <a:ext uri="{FF2B5EF4-FFF2-40B4-BE49-F238E27FC236}">
                <a16:creationId xmlns:a16="http://schemas.microsoft.com/office/drawing/2014/main" id="{408157EF-82D7-33BE-E6D0-5383984F792C}"/>
              </a:ext>
            </a:extLst>
          </p:cNvPr>
          <p:cNvSpPr>
            <a:spLocks noGrp="1"/>
          </p:cNvSpPr>
          <p:nvPr>
            <p:ph idx="1"/>
          </p:nvPr>
        </p:nvSpPr>
        <p:spPr>
          <a:xfrm>
            <a:off x="457200" y="1564872"/>
            <a:ext cx="8601740" cy="5165724"/>
          </a:xfrm>
        </p:spPr>
        <p:txBody>
          <a:bodyPr>
            <a:normAutofit/>
          </a:bodyPr>
          <a:lstStyle/>
          <a:p>
            <a:r>
              <a:rPr lang="en-CA" dirty="0"/>
              <a:t>Clinical DDx:</a:t>
            </a:r>
          </a:p>
          <a:p>
            <a:pPr lvl="1"/>
            <a:r>
              <a:rPr lang="en-CA" dirty="0"/>
              <a:t>Psoriasis, eczema, tinea pedis/</a:t>
            </a:r>
            <a:r>
              <a:rPr lang="en-CA" dirty="0" err="1"/>
              <a:t>manuum</a:t>
            </a:r>
            <a:endParaRPr lang="en-CA" dirty="0"/>
          </a:p>
          <a:p>
            <a:r>
              <a:rPr lang="en-CA" dirty="0"/>
              <a:t>Distinguishing features:</a:t>
            </a:r>
          </a:p>
          <a:p>
            <a:pPr lvl="1"/>
            <a:r>
              <a:rPr lang="en-CA" dirty="0"/>
              <a:t>Violaceous hue</a:t>
            </a:r>
          </a:p>
          <a:p>
            <a:pPr lvl="1"/>
            <a:r>
              <a:rPr lang="en-CA" dirty="0"/>
              <a:t>Involvement of nose and ears</a:t>
            </a:r>
          </a:p>
          <a:p>
            <a:pPr lvl="1"/>
            <a:r>
              <a:rPr lang="en-CA" dirty="0"/>
              <a:t>Longitudinal and horizontal ridging of nails</a:t>
            </a:r>
          </a:p>
          <a:p>
            <a:r>
              <a:rPr lang="en-CA" dirty="0"/>
              <a:t>Commonly associated internal malignancies:</a:t>
            </a:r>
          </a:p>
          <a:p>
            <a:pPr lvl="1"/>
            <a:r>
              <a:rPr lang="en-CA" dirty="0"/>
              <a:t>Upper aerodigestive tract (pharynx, larynx or esophagus)</a:t>
            </a:r>
          </a:p>
          <a:p>
            <a:endParaRPr lang="en-US" dirty="0"/>
          </a:p>
        </p:txBody>
      </p:sp>
    </p:spTree>
    <p:extLst>
      <p:ext uri="{BB962C8B-B14F-4D97-AF65-F5344CB8AC3E}">
        <p14:creationId xmlns:p14="http://schemas.microsoft.com/office/powerpoint/2010/main" val="132378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044"/>
            <a:ext cx="8229600" cy="1143000"/>
          </a:xfrm>
        </p:spPr>
        <p:txBody>
          <a:bodyPr/>
          <a:lstStyle/>
          <a:p>
            <a:r>
              <a:rPr lang="en-US" dirty="0"/>
              <a:t>Disclosures</a:t>
            </a:r>
          </a:p>
        </p:txBody>
      </p:sp>
      <p:sp>
        <p:nvSpPr>
          <p:cNvPr id="3" name="Content Placeholder 2"/>
          <p:cNvSpPr>
            <a:spLocks noGrp="1"/>
          </p:cNvSpPr>
          <p:nvPr>
            <p:ph idx="1"/>
          </p:nvPr>
        </p:nvSpPr>
        <p:spPr/>
        <p:txBody>
          <a:bodyPr/>
          <a:lstStyle/>
          <a:p>
            <a:r>
              <a:rPr lang="en-US" i="1" dirty="0"/>
              <a:t>Dr. Michael MacGillivary</a:t>
            </a:r>
          </a:p>
          <a:p>
            <a:r>
              <a:rPr lang="en-US" dirty="0"/>
              <a:t>Honoraria and Advisory Boards for the following:</a:t>
            </a:r>
          </a:p>
          <a:p>
            <a:pPr lvl="1"/>
            <a:r>
              <a:rPr lang="en-US" dirty="0" err="1"/>
              <a:t>Abbvie</a:t>
            </a:r>
            <a:r>
              <a:rPr lang="en-US" dirty="0"/>
              <a:t>, </a:t>
            </a:r>
            <a:r>
              <a:rPr lang="en-US" dirty="0" err="1"/>
              <a:t>Arcutis</a:t>
            </a:r>
            <a:r>
              <a:rPr lang="en-US" dirty="0"/>
              <a:t>, Incyte, Janssen, Lilly, Organon, Pfizer, Sanofi, </a:t>
            </a:r>
            <a:r>
              <a:rPr lang="en-US" dirty="0" err="1"/>
              <a:t>SunPharma</a:t>
            </a:r>
            <a:r>
              <a:rPr lang="en-US" dirty="0"/>
              <a:t>, UCB</a:t>
            </a:r>
          </a:p>
        </p:txBody>
      </p:sp>
    </p:spTree>
    <p:extLst>
      <p:ext uri="{BB962C8B-B14F-4D97-AF65-F5344CB8AC3E}">
        <p14:creationId xmlns:p14="http://schemas.microsoft.com/office/powerpoint/2010/main" val="1385684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3FEA6-65A3-9C71-8FCD-28C68476D13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37EA29-ED22-D247-1A58-94B98E642D91}"/>
              </a:ext>
            </a:extLst>
          </p:cNvPr>
          <p:cNvSpPr>
            <a:spLocks noGrp="1"/>
          </p:cNvSpPr>
          <p:nvPr>
            <p:ph idx="1"/>
          </p:nvPr>
        </p:nvSpPr>
        <p:spPr>
          <a:xfrm>
            <a:off x="457200" y="1564872"/>
            <a:ext cx="8601740" cy="5165724"/>
          </a:xfrm>
        </p:spPr>
        <p:txBody>
          <a:bodyPr>
            <a:normAutofit fontScale="85000" lnSpcReduction="20000"/>
          </a:bodyPr>
          <a:lstStyle/>
          <a:p>
            <a:r>
              <a:rPr lang="en-CA" dirty="0"/>
              <a:t>Pathophysiology:</a:t>
            </a:r>
          </a:p>
          <a:p>
            <a:pPr lvl="1"/>
            <a:r>
              <a:rPr lang="en-GB" dirty="0"/>
              <a:t>Immunological Cross-Reactivity: </a:t>
            </a:r>
            <a:r>
              <a:rPr lang="en-GB" dirty="0" err="1"/>
              <a:t>Tumor</a:t>
            </a:r>
            <a:r>
              <a:rPr lang="en-GB" dirty="0"/>
              <a:t>-associated antigens mistakenly targets skin cells, causing psoriasiform lesions.</a:t>
            </a:r>
          </a:p>
          <a:p>
            <a:pPr lvl="1"/>
            <a:r>
              <a:rPr lang="en-GB" dirty="0"/>
              <a:t>Immune System Shift: Underlying malignancy may cause shift toward a Th2 immune pathway, which can lead to increased expression of epidermal growth factor receptors in keratinocytes, causing skin changes.</a:t>
            </a:r>
          </a:p>
          <a:p>
            <a:pPr lvl="1"/>
            <a:r>
              <a:rPr lang="en-GB" dirty="0" err="1"/>
              <a:t>Tumors</a:t>
            </a:r>
            <a:r>
              <a:rPr lang="en-GB" dirty="0"/>
              <a:t> might produce growth factors that stimulate excessive proliferation of skin cells.</a:t>
            </a:r>
          </a:p>
          <a:p>
            <a:pPr lvl="1"/>
            <a:r>
              <a:rPr lang="en-GB" dirty="0" err="1"/>
              <a:t>Tumor</a:t>
            </a:r>
            <a:r>
              <a:rPr lang="en-GB" dirty="0"/>
              <a:t>-Related Deficiencies: Nutritional or zinc deficiencies resulting from the </a:t>
            </a:r>
            <a:r>
              <a:rPr lang="en-GB" dirty="0" err="1"/>
              <a:t>tumor's</a:t>
            </a:r>
            <a:r>
              <a:rPr lang="en-GB" dirty="0"/>
              <a:t> expansion may contribute to the hyperkeratosis. </a:t>
            </a:r>
            <a:endParaRPr lang="en-CA" dirty="0"/>
          </a:p>
          <a:p>
            <a:r>
              <a:rPr lang="en-CA" dirty="0"/>
              <a:t>Treatment(s):</a:t>
            </a:r>
          </a:p>
          <a:p>
            <a:pPr lvl="1"/>
            <a:r>
              <a:rPr lang="en-CA" dirty="0"/>
              <a:t>Topical corticosteroids, </a:t>
            </a:r>
            <a:r>
              <a:rPr lang="en-CA" dirty="0" err="1"/>
              <a:t>keratolytics</a:t>
            </a:r>
            <a:r>
              <a:rPr lang="en-CA" dirty="0"/>
              <a:t> and oral retinoids</a:t>
            </a:r>
          </a:p>
          <a:p>
            <a:pPr lvl="1"/>
            <a:r>
              <a:rPr lang="en-CA" dirty="0"/>
              <a:t>Treat malignancy</a:t>
            </a:r>
            <a:endParaRPr lang="en-GB" dirty="0"/>
          </a:p>
          <a:p>
            <a:endParaRPr lang="en-CA" dirty="0"/>
          </a:p>
          <a:p>
            <a:endParaRPr lang="en-US" dirty="0"/>
          </a:p>
        </p:txBody>
      </p:sp>
      <p:sp>
        <p:nvSpPr>
          <p:cNvPr id="6" name="Title 1">
            <a:extLst>
              <a:ext uri="{FF2B5EF4-FFF2-40B4-BE49-F238E27FC236}">
                <a16:creationId xmlns:a16="http://schemas.microsoft.com/office/drawing/2014/main" id="{6192F0CE-41C3-1D3C-4F2B-987E5025E379}"/>
              </a:ext>
            </a:extLst>
          </p:cNvPr>
          <p:cNvSpPr>
            <a:spLocks noGrp="1"/>
          </p:cNvSpPr>
          <p:nvPr>
            <p:ph type="title"/>
          </p:nvPr>
        </p:nvSpPr>
        <p:spPr>
          <a:xfrm>
            <a:off x="457200" y="205531"/>
            <a:ext cx="8229600" cy="1143000"/>
          </a:xfrm>
        </p:spPr>
        <p:txBody>
          <a:bodyPr>
            <a:normAutofit fontScale="90000"/>
          </a:bodyPr>
          <a:lstStyle/>
          <a:p>
            <a:r>
              <a:rPr lang="en-US" dirty="0"/>
              <a:t>Case #2 – </a:t>
            </a:r>
            <a:r>
              <a:rPr lang="en-US" dirty="0" err="1"/>
              <a:t>Bazex</a:t>
            </a:r>
            <a:r>
              <a:rPr lang="en-US" dirty="0"/>
              <a:t> Syndrome (</a:t>
            </a:r>
            <a:r>
              <a:rPr lang="en-US" dirty="0" err="1"/>
              <a:t>Acrokeratosis</a:t>
            </a:r>
            <a:r>
              <a:rPr lang="en-US" dirty="0"/>
              <a:t> </a:t>
            </a:r>
            <a:r>
              <a:rPr lang="en-US" dirty="0" err="1"/>
              <a:t>paraneoplastica</a:t>
            </a:r>
            <a:r>
              <a:rPr lang="en-US" dirty="0"/>
              <a:t>)</a:t>
            </a:r>
          </a:p>
        </p:txBody>
      </p:sp>
    </p:spTree>
    <p:extLst>
      <p:ext uri="{BB962C8B-B14F-4D97-AF65-F5344CB8AC3E}">
        <p14:creationId xmlns:p14="http://schemas.microsoft.com/office/powerpoint/2010/main" val="1257267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C5A8A-00E6-491F-84D2-9DEC7E1BF10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513D4A-9C6C-EF70-A4DB-E5C3882A5A4F}"/>
              </a:ext>
            </a:extLst>
          </p:cNvPr>
          <p:cNvSpPr>
            <a:spLocks noGrp="1"/>
          </p:cNvSpPr>
          <p:nvPr>
            <p:ph idx="1"/>
          </p:nvPr>
        </p:nvSpPr>
        <p:spPr>
          <a:xfrm>
            <a:off x="457200" y="1564872"/>
            <a:ext cx="8601740" cy="5165724"/>
          </a:xfrm>
        </p:spPr>
        <p:txBody>
          <a:bodyPr>
            <a:normAutofit/>
          </a:bodyPr>
          <a:lstStyle/>
          <a:p>
            <a:r>
              <a:rPr lang="en-CA" dirty="0"/>
              <a:t>Can it be seen with other conditions?</a:t>
            </a:r>
          </a:p>
          <a:p>
            <a:pPr lvl="1"/>
            <a:r>
              <a:rPr lang="en-CA" dirty="0"/>
              <a:t>NO. </a:t>
            </a:r>
          </a:p>
          <a:p>
            <a:endParaRPr lang="en-US" dirty="0"/>
          </a:p>
        </p:txBody>
      </p:sp>
      <p:sp>
        <p:nvSpPr>
          <p:cNvPr id="6" name="Title 1">
            <a:extLst>
              <a:ext uri="{FF2B5EF4-FFF2-40B4-BE49-F238E27FC236}">
                <a16:creationId xmlns:a16="http://schemas.microsoft.com/office/drawing/2014/main" id="{452D843C-2145-BDD3-8510-D808A9A5D211}"/>
              </a:ext>
            </a:extLst>
          </p:cNvPr>
          <p:cNvSpPr>
            <a:spLocks noGrp="1"/>
          </p:cNvSpPr>
          <p:nvPr>
            <p:ph type="title"/>
          </p:nvPr>
        </p:nvSpPr>
        <p:spPr>
          <a:xfrm>
            <a:off x="457200" y="205531"/>
            <a:ext cx="8229600" cy="1143000"/>
          </a:xfrm>
        </p:spPr>
        <p:txBody>
          <a:bodyPr>
            <a:normAutofit fontScale="90000"/>
          </a:bodyPr>
          <a:lstStyle/>
          <a:p>
            <a:r>
              <a:rPr lang="en-US" dirty="0"/>
              <a:t>Case #2 – </a:t>
            </a:r>
            <a:r>
              <a:rPr lang="en-US" dirty="0" err="1"/>
              <a:t>Bazex</a:t>
            </a:r>
            <a:r>
              <a:rPr lang="en-US" dirty="0"/>
              <a:t> Syndrome (</a:t>
            </a:r>
            <a:r>
              <a:rPr lang="en-US" dirty="0" err="1"/>
              <a:t>Acrokeratosis</a:t>
            </a:r>
            <a:r>
              <a:rPr lang="en-US" dirty="0"/>
              <a:t> </a:t>
            </a:r>
            <a:r>
              <a:rPr lang="en-US" dirty="0" err="1"/>
              <a:t>paraneoplastica</a:t>
            </a:r>
            <a:r>
              <a:rPr lang="en-US" dirty="0"/>
              <a:t>)</a:t>
            </a:r>
          </a:p>
        </p:txBody>
      </p:sp>
    </p:spTree>
    <p:extLst>
      <p:ext uri="{BB962C8B-B14F-4D97-AF65-F5344CB8AC3E}">
        <p14:creationId xmlns:p14="http://schemas.microsoft.com/office/powerpoint/2010/main" val="886786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7535D-9601-8AEE-1E5E-289255683D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CB41BE-33DC-0E6B-F7DD-296896098B4A}"/>
              </a:ext>
            </a:extLst>
          </p:cNvPr>
          <p:cNvSpPr>
            <a:spLocks noGrp="1"/>
          </p:cNvSpPr>
          <p:nvPr>
            <p:ph type="title"/>
          </p:nvPr>
        </p:nvSpPr>
        <p:spPr>
          <a:xfrm>
            <a:off x="457200" y="35406"/>
            <a:ext cx="8229600" cy="1143000"/>
          </a:xfrm>
        </p:spPr>
        <p:txBody>
          <a:bodyPr>
            <a:normAutofit fontScale="90000"/>
          </a:bodyPr>
          <a:lstStyle/>
          <a:p>
            <a:r>
              <a:rPr lang="en-US" dirty="0"/>
              <a:t>Case #3 – Migrating ‘sloughing’ lesions</a:t>
            </a:r>
          </a:p>
        </p:txBody>
      </p:sp>
      <p:sp>
        <p:nvSpPr>
          <p:cNvPr id="10" name="TextBox 9">
            <a:extLst>
              <a:ext uri="{FF2B5EF4-FFF2-40B4-BE49-F238E27FC236}">
                <a16:creationId xmlns:a16="http://schemas.microsoft.com/office/drawing/2014/main" id="{17B7F177-FB32-B90C-18C0-5B2237A837E6}"/>
              </a:ext>
            </a:extLst>
          </p:cNvPr>
          <p:cNvSpPr txBox="1"/>
          <p:nvPr/>
        </p:nvSpPr>
        <p:spPr>
          <a:xfrm>
            <a:off x="6193192" y="6304783"/>
            <a:ext cx="2950808" cy="461665"/>
          </a:xfrm>
          <a:prstGeom prst="rect">
            <a:avLst/>
          </a:prstGeom>
          <a:noFill/>
        </p:spPr>
        <p:txBody>
          <a:bodyPr wrap="none" rtlCol="0">
            <a:spAutoFit/>
          </a:bodyPr>
          <a:lstStyle/>
          <a:p>
            <a:r>
              <a:rPr lang="en-GB" sz="1200" dirty="0"/>
              <a:t>JAAD Case Reports</a:t>
            </a:r>
          </a:p>
          <a:p>
            <a:r>
              <a:rPr lang="en-GB" sz="1200" dirty="0"/>
              <a:t>Volume 63, September 2025, Pages 154-157</a:t>
            </a:r>
            <a:endParaRPr lang="en-CA" sz="1200" dirty="0"/>
          </a:p>
        </p:txBody>
      </p:sp>
      <p:pic>
        <p:nvPicPr>
          <p:cNvPr id="6" name="Picture 5" descr="A person with a rash on her neck&#10;&#10;AI-generated content may be incorrect.">
            <a:extLst>
              <a:ext uri="{FF2B5EF4-FFF2-40B4-BE49-F238E27FC236}">
                <a16:creationId xmlns:a16="http://schemas.microsoft.com/office/drawing/2014/main" id="{7C8F9C64-FC99-7338-D5A3-364BD299AE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3283" y="957720"/>
            <a:ext cx="4394426" cy="5197742"/>
          </a:xfrm>
          <a:prstGeom prst="rect">
            <a:avLst/>
          </a:prstGeom>
          <a:ln w="38100">
            <a:solidFill>
              <a:schemeClr val="tx1"/>
            </a:solidFill>
          </a:ln>
        </p:spPr>
      </p:pic>
      <p:pic>
        <p:nvPicPr>
          <p:cNvPr id="8" name="Picture 7" descr="A person's legs with red rashes&#10;&#10;AI-generated content may be incorrect.">
            <a:extLst>
              <a:ext uri="{FF2B5EF4-FFF2-40B4-BE49-F238E27FC236}">
                <a16:creationId xmlns:a16="http://schemas.microsoft.com/office/drawing/2014/main" id="{741FF212-518F-AA0A-2D93-8347BE2F75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20044" y="957720"/>
            <a:ext cx="4391251" cy="5197742"/>
          </a:xfrm>
          <a:prstGeom prst="rect">
            <a:avLst/>
          </a:prstGeom>
          <a:ln w="38100">
            <a:solidFill>
              <a:schemeClr val="tx1"/>
            </a:solidFill>
          </a:ln>
        </p:spPr>
      </p:pic>
    </p:spTree>
    <p:extLst>
      <p:ext uri="{BB962C8B-B14F-4D97-AF65-F5344CB8AC3E}">
        <p14:creationId xmlns:p14="http://schemas.microsoft.com/office/powerpoint/2010/main" val="39784812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EEA9D-4E17-1C9A-40A4-4DD510ECDA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F19EE-65D9-C414-42DD-6D6F5408EE85}"/>
              </a:ext>
            </a:extLst>
          </p:cNvPr>
          <p:cNvSpPr>
            <a:spLocks noGrp="1"/>
          </p:cNvSpPr>
          <p:nvPr>
            <p:ph type="title"/>
          </p:nvPr>
        </p:nvSpPr>
        <p:spPr>
          <a:xfrm>
            <a:off x="457200" y="205529"/>
            <a:ext cx="8229600" cy="1143000"/>
          </a:xfrm>
        </p:spPr>
        <p:txBody>
          <a:bodyPr>
            <a:normAutofit fontScale="90000"/>
          </a:bodyPr>
          <a:lstStyle/>
          <a:p>
            <a:r>
              <a:rPr lang="en-US" dirty="0"/>
              <a:t>Case #3 – </a:t>
            </a:r>
            <a:br>
              <a:rPr lang="en-US" dirty="0"/>
            </a:br>
            <a:r>
              <a:rPr lang="en-US" dirty="0"/>
              <a:t>Necrolytic migratory erythema</a:t>
            </a:r>
          </a:p>
        </p:txBody>
      </p:sp>
      <p:sp>
        <p:nvSpPr>
          <p:cNvPr id="3" name="Content Placeholder 2">
            <a:extLst>
              <a:ext uri="{FF2B5EF4-FFF2-40B4-BE49-F238E27FC236}">
                <a16:creationId xmlns:a16="http://schemas.microsoft.com/office/drawing/2014/main" id="{83F3D7B4-AD77-9867-56FD-E8F1CF3FCCC6}"/>
              </a:ext>
            </a:extLst>
          </p:cNvPr>
          <p:cNvSpPr>
            <a:spLocks noGrp="1"/>
          </p:cNvSpPr>
          <p:nvPr>
            <p:ph idx="1"/>
          </p:nvPr>
        </p:nvSpPr>
        <p:spPr>
          <a:xfrm>
            <a:off x="457200" y="1564872"/>
            <a:ext cx="8601740" cy="5165724"/>
          </a:xfrm>
        </p:spPr>
        <p:txBody>
          <a:bodyPr>
            <a:normAutofit fontScale="92500" lnSpcReduction="10000"/>
          </a:bodyPr>
          <a:lstStyle/>
          <a:p>
            <a:r>
              <a:rPr lang="en-CA" dirty="0"/>
              <a:t>Clinical DDx:</a:t>
            </a:r>
          </a:p>
          <a:p>
            <a:pPr lvl="1"/>
            <a:r>
              <a:rPr lang="en-CA" dirty="0"/>
              <a:t>Acrodermatitis </a:t>
            </a:r>
            <a:r>
              <a:rPr lang="en-CA" dirty="0" err="1"/>
              <a:t>enteropathica</a:t>
            </a:r>
            <a:r>
              <a:rPr lang="en-CA" dirty="0"/>
              <a:t> (Zinc deficiency), essential fatty acid deficiency, Pellagra (niacin deficiency), </a:t>
            </a:r>
            <a:r>
              <a:rPr lang="en-GB" dirty="0"/>
              <a:t>severe candidiasis, pemphigus foliaceus, bacterial infections, drug eruption</a:t>
            </a:r>
          </a:p>
          <a:p>
            <a:r>
              <a:rPr lang="en-CA" dirty="0"/>
              <a:t>Distinguishing features:</a:t>
            </a:r>
          </a:p>
          <a:p>
            <a:pPr lvl="1"/>
            <a:r>
              <a:rPr lang="en-CA" dirty="0"/>
              <a:t>Occurs with angular cheilitis, glossitis</a:t>
            </a:r>
          </a:p>
          <a:p>
            <a:pPr lvl="1"/>
            <a:r>
              <a:rPr lang="en-CA" dirty="0"/>
              <a:t>Extremely erythematous, superficial epidermal necrosis and spreads centrifugally</a:t>
            </a:r>
          </a:p>
          <a:p>
            <a:r>
              <a:rPr lang="en-CA" dirty="0"/>
              <a:t>Commonly associated internal malignancies:</a:t>
            </a:r>
          </a:p>
          <a:p>
            <a:pPr lvl="1"/>
            <a:r>
              <a:rPr lang="en-GB" dirty="0"/>
              <a:t>Glucagonoma, an alpha-cell </a:t>
            </a:r>
            <a:r>
              <a:rPr lang="en-GB" dirty="0" err="1"/>
              <a:t>tumor</a:t>
            </a:r>
            <a:r>
              <a:rPr lang="en-GB" dirty="0"/>
              <a:t> of the pancreatic islets</a:t>
            </a:r>
            <a:endParaRPr lang="en-US" dirty="0"/>
          </a:p>
        </p:txBody>
      </p:sp>
    </p:spTree>
    <p:extLst>
      <p:ext uri="{BB962C8B-B14F-4D97-AF65-F5344CB8AC3E}">
        <p14:creationId xmlns:p14="http://schemas.microsoft.com/office/powerpoint/2010/main" val="4109331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8F216-BB07-2656-570D-8B884FA1188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E04A36-AF00-055F-0592-84D37567F521}"/>
              </a:ext>
            </a:extLst>
          </p:cNvPr>
          <p:cNvSpPr>
            <a:spLocks noGrp="1"/>
          </p:cNvSpPr>
          <p:nvPr>
            <p:ph idx="1"/>
          </p:nvPr>
        </p:nvSpPr>
        <p:spPr>
          <a:xfrm>
            <a:off x="457200" y="1564872"/>
            <a:ext cx="8601740" cy="5165724"/>
          </a:xfrm>
        </p:spPr>
        <p:txBody>
          <a:bodyPr>
            <a:normAutofit/>
          </a:bodyPr>
          <a:lstStyle/>
          <a:p>
            <a:r>
              <a:rPr lang="en-CA" dirty="0"/>
              <a:t>Pathophysiology:</a:t>
            </a:r>
          </a:p>
          <a:p>
            <a:pPr lvl="1"/>
            <a:r>
              <a:rPr lang="en-GB" dirty="0"/>
              <a:t>Catabolic state induced by excess serum glucagon results in the derangement of a common metabolic pathway involving zinc, protein, amino acids, and essential fatty acids.</a:t>
            </a:r>
            <a:endParaRPr lang="en-CA" dirty="0"/>
          </a:p>
          <a:p>
            <a:r>
              <a:rPr lang="en-CA" dirty="0"/>
              <a:t>Treatment(s):</a:t>
            </a:r>
          </a:p>
          <a:p>
            <a:pPr lvl="1"/>
            <a:r>
              <a:rPr lang="en-CA" dirty="0"/>
              <a:t>Zinc supplementation</a:t>
            </a:r>
          </a:p>
          <a:p>
            <a:pPr lvl="1"/>
            <a:r>
              <a:rPr lang="en-CA" dirty="0"/>
              <a:t>Treat malignancy</a:t>
            </a:r>
            <a:endParaRPr lang="en-GB" dirty="0"/>
          </a:p>
          <a:p>
            <a:endParaRPr lang="en-CA" dirty="0"/>
          </a:p>
          <a:p>
            <a:endParaRPr lang="en-US" dirty="0"/>
          </a:p>
        </p:txBody>
      </p:sp>
      <p:sp>
        <p:nvSpPr>
          <p:cNvPr id="6" name="Title 1">
            <a:extLst>
              <a:ext uri="{FF2B5EF4-FFF2-40B4-BE49-F238E27FC236}">
                <a16:creationId xmlns:a16="http://schemas.microsoft.com/office/drawing/2014/main" id="{1D780838-CB07-0205-26EA-7CAEC565D313}"/>
              </a:ext>
            </a:extLst>
          </p:cNvPr>
          <p:cNvSpPr>
            <a:spLocks noGrp="1"/>
          </p:cNvSpPr>
          <p:nvPr>
            <p:ph type="title"/>
          </p:nvPr>
        </p:nvSpPr>
        <p:spPr>
          <a:xfrm>
            <a:off x="457200" y="205529"/>
            <a:ext cx="8229600" cy="1143000"/>
          </a:xfrm>
        </p:spPr>
        <p:txBody>
          <a:bodyPr>
            <a:normAutofit fontScale="90000"/>
          </a:bodyPr>
          <a:lstStyle/>
          <a:p>
            <a:r>
              <a:rPr lang="en-US" dirty="0"/>
              <a:t>Case #3 – </a:t>
            </a:r>
            <a:br>
              <a:rPr lang="en-US" dirty="0"/>
            </a:br>
            <a:r>
              <a:rPr lang="en-US" dirty="0"/>
              <a:t>Necrolytic migratory erythema</a:t>
            </a:r>
          </a:p>
        </p:txBody>
      </p:sp>
    </p:spTree>
    <p:extLst>
      <p:ext uri="{BB962C8B-B14F-4D97-AF65-F5344CB8AC3E}">
        <p14:creationId xmlns:p14="http://schemas.microsoft.com/office/powerpoint/2010/main" val="1345979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6505A-73B7-1C32-1C55-EEF9F77502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67F4FB-F88C-3813-38B9-41D005CAFF9C}"/>
              </a:ext>
            </a:extLst>
          </p:cNvPr>
          <p:cNvSpPr>
            <a:spLocks noGrp="1"/>
          </p:cNvSpPr>
          <p:nvPr>
            <p:ph idx="1"/>
          </p:nvPr>
        </p:nvSpPr>
        <p:spPr>
          <a:xfrm>
            <a:off x="457200" y="1564872"/>
            <a:ext cx="8601740" cy="5165724"/>
          </a:xfrm>
        </p:spPr>
        <p:txBody>
          <a:bodyPr>
            <a:normAutofit/>
          </a:bodyPr>
          <a:lstStyle/>
          <a:p>
            <a:r>
              <a:rPr lang="en-CA" dirty="0"/>
              <a:t>Can it be seen with other conditions?</a:t>
            </a:r>
          </a:p>
          <a:p>
            <a:pPr lvl="1"/>
            <a:r>
              <a:rPr lang="en-CA" dirty="0"/>
              <a:t>YES</a:t>
            </a:r>
          </a:p>
          <a:p>
            <a:pPr lvl="2"/>
            <a:r>
              <a:rPr lang="en-GB" dirty="0"/>
              <a:t>Celiac disease</a:t>
            </a:r>
          </a:p>
          <a:p>
            <a:pPr lvl="2"/>
            <a:r>
              <a:rPr lang="en-GB" dirty="0"/>
              <a:t>Inflammatory bowel disease</a:t>
            </a:r>
          </a:p>
          <a:p>
            <a:pPr lvl="2"/>
            <a:r>
              <a:rPr lang="en-GB" dirty="0"/>
              <a:t>Pancreatic insufficiency</a:t>
            </a:r>
            <a:endParaRPr lang="en-CA" dirty="0"/>
          </a:p>
          <a:p>
            <a:endParaRPr lang="en-US" dirty="0"/>
          </a:p>
        </p:txBody>
      </p:sp>
      <p:sp>
        <p:nvSpPr>
          <p:cNvPr id="6" name="Title 1">
            <a:extLst>
              <a:ext uri="{FF2B5EF4-FFF2-40B4-BE49-F238E27FC236}">
                <a16:creationId xmlns:a16="http://schemas.microsoft.com/office/drawing/2014/main" id="{748FD936-86E5-07A6-3715-99DBDA81E62B}"/>
              </a:ext>
            </a:extLst>
          </p:cNvPr>
          <p:cNvSpPr>
            <a:spLocks noGrp="1"/>
          </p:cNvSpPr>
          <p:nvPr>
            <p:ph type="title"/>
          </p:nvPr>
        </p:nvSpPr>
        <p:spPr>
          <a:xfrm>
            <a:off x="457200" y="205531"/>
            <a:ext cx="8229600" cy="1143000"/>
          </a:xfrm>
        </p:spPr>
        <p:txBody>
          <a:bodyPr>
            <a:normAutofit fontScale="90000"/>
          </a:bodyPr>
          <a:lstStyle/>
          <a:p>
            <a:r>
              <a:rPr lang="en-US" dirty="0"/>
              <a:t>Case #3 – </a:t>
            </a:r>
            <a:br>
              <a:rPr lang="en-US" dirty="0"/>
            </a:br>
            <a:r>
              <a:rPr lang="en-US" dirty="0"/>
              <a:t>Necrolytic migratory erythema</a:t>
            </a:r>
          </a:p>
        </p:txBody>
      </p:sp>
    </p:spTree>
    <p:extLst>
      <p:ext uri="{BB962C8B-B14F-4D97-AF65-F5344CB8AC3E}">
        <p14:creationId xmlns:p14="http://schemas.microsoft.com/office/powerpoint/2010/main" val="2506734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CF278-CB7C-0DBE-AEF2-10B9BEA6CF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EE2ABB-6858-27BD-5551-D59C3E892CD8}"/>
              </a:ext>
            </a:extLst>
          </p:cNvPr>
          <p:cNvSpPr>
            <a:spLocks noGrp="1"/>
          </p:cNvSpPr>
          <p:nvPr>
            <p:ph type="title"/>
          </p:nvPr>
        </p:nvSpPr>
        <p:spPr>
          <a:xfrm>
            <a:off x="457200" y="35406"/>
            <a:ext cx="8229600" cy="1143000"/>
          </a:xfrm>
        </p:spPr>
        <p:txBody>
          <a:bodyPr/>
          <a:lstStyle/>
          <a:p>
            <a:r>
              <a:rPr lang="en-US" dirty="0"/>
              <a:t>Case #4 – Tale of the Scale</a:t>
            </a:r>
          </a:p>
        </p:txBody>
      </p:sp>
      <p:pic>
        <p:nvPicPr>
          <p:cNvPr id="9" name="Picture 8" descr="A person's leg with a scar on it&#10;&#10;Description automatically generated">
            <a:extLst>
              <a:ext uri="{FF2B5EF4-FFF2-40B4-BE49-F238E27FC236}">
                <a16:creationId xmlns:a16="http://schemas.microsoft.com/office/drawing/2014/main" id="{2DE18030-17D6-E46F-C27E-CBEB5634FD6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
          <a:stretch/>
        </p:blipFill>
        <p:spPr>
          <a:xfrm>
            <a:off x="2611651" y="1130698"/>
            <a:ext cx="3920697" cy="5174085"/>
          </a:xfrm>
          <a:prstGeom prst="rect">
            <a:avLst/>
          </a:prstGeom>
          <a:ln w="38100">
            <a:solidFill>
              <a:schemeClr val="tx1"/>
            </a:solidFill>
          </a:ln>
        </p:spPr>
      </p:pic>
    </p:spTree>
    <p:extLst>
      <p:ext uri="{BB962C8B-B14F-4D97-AF65-F5344CB8AC3E}">
        <p14:creationId xmlns:p14="http://schemas.microsoft.com/office/powerpoint/2010/main" val="3226229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FFE09-F2B8-7198-DA40-712AF26D958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02C6E8-8684-C9D3-D4CF-25036637AAF0}"/>
              </a:ext>
            </a:extLst>
          </p:cNvPr>
          <p:cNvSpPr>
            <a:spLocks noGrp="1"/>
          </p:cNvSpPr>
          <p:nvPr>
            <p:ph idx="1"/>
          </p:nvPr>
        </p:nvSpPr>
        <p:spPr>
          <a:xfrm>
            <a:off x="457200" y="1564872"/>
            <a:ext cx="8601740" cy="5165724"/>
          </a:xfrm>
        </p:spPr>
        <p:txBody>
          <a:bodyPr>
            <a:normAutofit/>
          </a:bodyPr>
          <a:lstStyle/>
          <a:p>
            <a:r>
              <a:rPr lang="en-CA" dirty="0"/>
              <a:t>Clinical DDx:</a:t>
            </a:r>
          </a:p>
          <a:p>
            <a:pPr lvl="1"/>
            <a:r>
              <a:rPr lang="en-CA" dirty="0" err="1"/>
              <a:t>Asteototic</a:t>
            </a:r>
            <a:r>
              <a:rPr lang="en-CA" dirty="0"/>
              <a:t> eczema</a:t>
            </a:r>
          </a:p>
          <a:p>
            <a:r>
              <a:rPr lang="en-CA" dirty="0"/>
              <a:t>Distinguishing features:</a:t>
            </a:r>
          </a:p>
          <a:p>
            <a:pPr lvl="1"/>
            <a:r>
              <a:rPr lang="en-CA" dirty="0"/>
              <a:t>Scaling is more plate-like</a:t>
            </a:r>
          </a:p>
          <a:p>
            <a:pPr lvl="1"/>
            <a:r>
              <a:rPr lang="en-CA" dirty="0"/>
              <a:t>Responds less to emollients</a:t>
            </a:r>
          </a:p>
          <a:p>
            <a:r>
              <a:rPr lang="en-CA" dirty="0"/>
              <a:t>Commonly associated internal malignancies:</a:t>
            </a:r>
          </a:p>
          <a:p>
            <a:pPr lvl="1"/>
            <a:r>
              <a:rPr lang="en-CA" dirty="0"/>
              <a:t>Hodgkin’s lymphoma</a:t>
            </a:r>
          </a:p>
          <a:p>
            <a:endParaRPr lang="en-US" dirty="0"/>
          </a:p>
        </p:txBody>
      </p:sp>
      <p:sp>
        <p:nvSpPr>
          <p:cNvPr id="6" name="Title 1">
            <a:extLst>
              <a:ext uri="{FF2B5EF4-FFF2-40B4-BE49-F238E27FC236}">
                <a16:creationId xmlns:a16="http://schemas.microsoft.com/office/drawing/2014/main" id="{000F76E1-4124-238D-08DE-34801BDA3F6E}"/>
              </a:ext>
            </a:extLst>
          </p:cNvPr>
          <p:cNvSpPr>
            <a:spLocks noGrp="1"/>
          </p:cNvSpPr>
          <p:nvPr>
            <p:ph type="title"/>
          </p:nvPr>
        </p:nvSpPr>
        <p:spPr>
          <a:xfrm>
            <a:off x="457200" y="35406"/>
            <a:ext cx="8229600" cy="1143000"/>
          </a:xfrm>
        </p:spPr>
        <p:txBody>
          <a:bodyPr/>
          <a:lstStyle/>
          <a:p>
            <a:r>
              <a:rPr lang="en-US" dirty="0"/>
              <a:t>Case #4 – Ichthyosis</a:t>
            </a:r>
          </a:p>
        </p:txBody>
      </p:sp>
    </p:spTree>
    <p:extLst>
      <p:ext uri="{BB962C8B-B14F-4D97-AF65-F5344CB8AC3E}">
        <p14:creationId xmlns:p14="http://schemas.microsoft.com/office/powerpoint/2010/main" val="3674685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B47CB-3DB0-4B63-D1C3-B9798D4B377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57AA62-760A-DB65-C917-8F6B0A2A4C59}"/>
              </a:ext>
            </a:extLst>
          </p:cNvPr>
          <p:cNvSpPr>
            <a:spLocks noGrp="1"/>
          </p:cNvSpPr>
          <p:nvPr>
            <p:ph idx="1"/>
          </p:nvPr>
        </p:nvSpPr>
        <p:spPr>
          <a:xfrm>
            <a:off x="457200" y="1564872"/>
            <a:ext cx="8601740" cy="5165724"/>
          </a:xfrm>
        </p:spPr>
        <p:txBody>
          <a:bodyPr>
            <a:normAutofit/>
          </a:bodyPr>
          <a:lstStyle/>
          <a:p>
            <a:r>
              <a:rPr lang="en-CA" dirty="0"/>
              <a:t>Pathophysiology:</a:t>
            </a:r>
          </a:p>
          <a:p>
            <a:pPr lvl="1"/>
            <a:r>
              <a:rPr lang="en-CA" dirty="0"/>
              <a:t>Malignant Reed-Sternberg cells in HL produce transforming growth factor-alpha. High levels of TGF-alpha can cause hyper-proliferation of keratinocytes, resulting in a thickened, flaky epidermis.</a:t>
            </a:r>
          </a:p>
          <a:p>
            <a:r>
              <a:rPr lang="en-CA" dirty="0"/>
              <a:t>Treatment(s):</a:t>
            </a:r>
          </a:p>
          <a:p>
            <a:pPr lvl="1"/>
            <a:r>
              <a:rPr lang="en-CA" dirty="0"/>
              <a:t>Moisturizers and emollients</a:t>
            </a:r>
          </a:p>
          <a:p>
            <a:pPr lvl="1"/>
            <a:r>
              <a:rPr lang="en-CA" dirty="0"/>
              <a:t>Topical </a:t>
            </a:r>
            <a:r>
              <a:rPr lang="en-CA" dirty="0" err="1"/>
              <a:t>keratolytics</a:t>
            </a:r>
            <a:endParaRPr lang="en-CA" dirty="0"/>
          </a:p>
          <a:p>
            <a:pPr lvl="1"/>
            <a:r>
              <a:rPr lang="en-CA" dirty="0"/>
              <a:t>Topical and oral retinoids</a:t>
            </a:r>
          </a:p>
          <a:p>
            <a:pPr lvl="1"/>
            <a:r>
              <a:rPr lang="en-CA" dirty="0"/>
              <a:t>Treat malignancy</a:t>
            </a:r>
            <a:endParaRPr lang="en-GB" dirty="0"/>
          </a:p>
          <a:p>
            <a:endParaRPr lang="en-CA" dirty="0"/>
          </a:p>
          <a:p>
            <a:endParaRPr lang="en-US" dirty="0"/>
          </a:p>
        </p:txBody>
      </p:sp>
      <p:sp>
        <p:nvSpPr>
          <p:cNvPr id="6" name="Title 1">
            <a:extLst>
              <a:ext uri="{FF2B5EF4-FFF2-40B4-BE49-F238E27FC236}">
                <a16:creationId xmlns:a16="http://schemas.microsoft.com/office/drawing/2014/main" id="{90DE77E6-13FF-43B1-A79E-6AAD14B17055}"/>
              </a:ext>
            </a:extLst>
          </p:cNvPr>
          <p:cNvSpPr>
            <a:spLocks noGrp="1"/>
          </p:cNvSpPr>
          <p:nvPr>
            <p:ph type="title"/>
          </p:nvPr>
        </p:nvSpPr>
        <p:spPr>
          <a:xfrm>
            <a:off x="457200" y="35406"/>
            <a:ext cx="8229600" cy="1143000"/>
          </a:xfrm>
        </p:spPr>
        <p:txBody>
          <a:bodyPr/>
          <a:lstStyle/>
          <a:p>
            <a:r>
              <a:rPr lang="en-US" dirty="0"/>
              <a:t>Case #4 – Ichthyosis</a:t>
            </a:r>
          </a:p>
        </p:txBody>
      </p:sp>
    </p:spTree>
    <p:extLst>
      <p:ext uri="{BB962C8B-B14F-4D97-AF65-F5344CB8AC3E}">
        <p14:creationId xmlns:p14="http://schemas.microsoft.com/office/powerpoint/2010/main" val="1186980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A6B64-8CAD-1044-67E4-B83B524B2B3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2DE9BF-625C-610C-31DB-94711F495A50}"/>
              </a:ext>
            </a:extLst>
          </p:cNvPr>
          <p:cNvSpPr>
            <a:spLocks noGrp="1"/>
          </p:cNvSpPr>
          <p:nvPr>
            <p:ph idx="1"/>
          </p:nvPr>
        </p:nvSpPr>
        <p:spPr>
          <a:xfrm>
            <a:off x="457200" y="996031"/>
            <a:ext cx="8601740" cy="5649318"/>
          </a:xfrm>
        </p:spPr>
        <p:txBody>
          <a:bodyPr>
            <a:normAutofit lnSpcReduction="10000"/>
          </a:bodyPr>
          <a:lstStyle/>
          <a:p>
            <a:r>
              <a:rPr lang="en-CA" dirty="0"/>
              <a:t>Can it be seen with other conditions?</a:t>
            </a:r>
          </a:p>
          <a:p>
            <a:pPr lvl="1"/>
            <a:r>
              <a:rPr lang="en-CA" dirty="0"/>
              <a:t>YES (Plenty)</a:t>
            </a:r>
          </a:p>
          <a:p>
            <a:pPr lvl="2"/>
            <a:r>
              <a:rPr lang="en-CA" dirty="0"/>
              <a:t>Primary (Ichthyosis vulgaris)</a:t>
            </a:r>
          </a:p>
          <a:p>
            <a:pPr lvl="2"/>
            <a:r>
              <a:rPr lang="en-CA" dirty="0"/>
              <a:t>Secondary/Acquired</a:t>
            </a:r>
          </a:p>
          <a:p>
            <a:pPr lvl="3"/>
            <a:r>
              <a:rPr lang="en-CA" dirty="0"/>
              <a:t>Endocrine and metabolic disorders</a:t>
            </a:r>
          </a:p>
          <a:p>
            <a:pPr lvl="4"/>
            <a:r>
              <a:rPr lang="en-CA" dirty="0"/>
              <a:t>Hypothyroidism</a:t>
            </a:r>
          </a:p>
          <a:p>
            <a:pPr lvl="3"/>
            <a:r>
              <a:rPr lang="en-CA" dirty="0"/>
              <a:t>Infections</a:t>
            </a:r>
          </a:p>
          <a:p>
            <a:pPr lvl="4"/>
            <a:r>
              <a:rPr lang="en-CA" dirty="0"/>
              <a:t>HIV, Leprosy</a:t>
            </a:r>
          </a:p>
          <a:p>
            <a:pPr lvl="3"/>
            <a:r>
              <a:rPr lang="en-CA" dirty="0"/>
              <a:t>Autoimmune/inflammatory conditions</a:t>
            </a:r>
          </a:p>
          <a:p>
            <a:pPr lvl="4"/>
            <a:r>
              <a:rPr lang="en-CA" dirty="0"/>
              <a:t>Lupus erythematosus (SLE), dermatomyositis, and sarcoidosis</a:t>
            </a:r>
          </a:p>
          <a:p>
            <a:pPr lvl="3"/>
            <a:r>
              <a:rPr lang="en-CA" dirty="0"/>
              <a:t>Nutritional and malabsorption conditions</a:t>
            </a:r>
          </a:p>
          <a:p>
            <a:pPr lvl="4"/>
            <a:r>
              <a:rPr lang="en-GB" dirty="0"/>
              <a:t>Celiac disease, Crohn's disease, or pancreatic insufficiency</a:t>
            </a:r>
            <a:endParaRPr lang="en-CA" dirty="0"/>
          </a:p>
          <a:p>
            <a:pPr lvl="3"/>
            <a:r>
              <a:rPr lang="en-CA" dirty="0"/>
              <a:t>Medications</a:t>
            </a:r>
          </a:p>
          <a:p>
            <a:pPr lvl="4"/>
            <a:r>
              <a:rPr lang="en-CA" dirty="0"/>
              <a:t>Statins, nicotinic acid, allopurinol</a:t>
            </a:r>
          </a:p>
          <a:p>
            <a:pPr lvl="3"/>
            <a:r>
              <a:rPr lang="en-CA" dirty="0"/>
              <a:t>Graft versus host disease</a:t>
            </a:r>
          </a:p>
          <a:p>
            <a:endParaRPr lang="en-US" dirty="0"/>
          </a:p>
        </p:txBody>
      </p:sp>
      <p:sp>
        <p:nvSpPr>
          <p:cNvPr id="6" name="Title 1">
            <a:extLst>
              <a:ext uri="{FF2B5EF4-FFF2-40B4-BE49-F238E27FC236}">
                <a16:creationId xmlns:a16="http://schemas.microsoft.com/office/drawing/2014/main" id="{82AC1293-C25B-08A0-D6D2-C11BA36706FB}"/>
              </a:ext>
            </a:extLst>
          </p:cNvPr>
          <p:cNvSpPr>
            <a:spLocks noGrp="1"/>
          </p:cNvSpPr>
          <p:nvPr>
            <p:ph type="title"/>
          </p:nvPr>
        </p:nvSpPr>
        <p:spPr>
          <a:xfrm>
            <a:off x="457200" y="51359"/>
            <a:ext cx="8229600" cy="1143000"/>
          </a:xfrm>
        </p:spPr>
        <p:txBody>
          <a:bodyPr>
            <a:normAutofit/>
          </a:bodyPr>
          <a:lstStyle/>
          <a:p>
            <a:r>
              <a:rPr lang="en-US" dirty="0"/>
              <a:t>Case #4 – Ichthyosis</a:t>
            </a:r>
          </a:p>
        </p:txBody>
      </p:sp>
    </p:spTree>
    <p:extLst>
      <p:ext uri="{BB962C8B-B14F-4D97-AF65-F5344CB8AC3E}">
        <p14:creationId xmlns:p14="http://schemas.microsoft.com/office/powerpoint/2010/main" val="861863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810CE-BB87-F389-0C02-C22FE44DAB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378759-6E18-42D5-6F24-3477B9BEDB5D}"/>
              </a:ext>
            </a:extLst>
          </p:cNvPr>
          <p:cNvSpPr>
            <a:spLocks noGrp="1"/>
          </p:cNvSpPr>
          <p:nvPr>
            <p:ph type="title"/>
          </p:nvPr>
        </p:nvSpPr>
        <p:spPr>
          <a:xfrm>
            <a:off x="457200" y="40725"/>
            <a:ext cx="8229600" cy="1143000"/>
          </a:xfrm>
        </p:spPr>
        <p:txBody>
          <a:bodyPr/>
          <a:lstStyle/>
          <a:p>
            <a:r>
              <a:rPr lang="en-US" dirty="0"/>
              <a:t>Mitigation of Potential Bias</a:t>
            </a:r>
          </a:p>
        </p:txBody>
      </p:sp>
      <p:sp>
        <p:nvSpPr>
          <p:cNvPr id="3" name="Content Placeholder 2">
            <a:extLst>
              <a:ext uri="{FF2B5EF4-FFF2-40B4-BE49-F238E27FC236}">
                <a16:creationId xmlns:a16="http://schemas.microsoft.com/office/drawing/2014/main" id="{E6654733-1536-C29F-6780-65FC8925D82F}"/>
              </a:ext>
            </a:extLst>
          </p:cNvPr>
          <p:cNvSpPr>
            <a:spLocks noGrp="1"/>
          </p:cNvSpPr>
          <p:nvPr>
            <p:ph idx="1"/>
          </p:nvPr>
        </p:nvSpPr>
        <p:spPr>
          <a:xfrm>
            <a:off x="457199" y="1600200"/>
            <a:ext cx="8369085" cy="4525963"/>
          </a:xfrm>
        </p:spPr>
        <p:txBody>
          <a:bodyPr/>
          <a:lstStyle/>
          <a:p>
            <a:r>
              <a:rPr lang="en-US" dirty="0"/>
              <a:t>Companies who have provided honoraria and where I’ve attended ad boards have not made any medications to treat the cutaneous components of these conditions and if treatments are discussed, conflicts will be identified.</a:t>
            </a:r>
          </a:p>
          <a:p>
            <a:r>
              <a:rPr lang="en-US" dirty="0"/>
              <a:t>These companies have not sponsored this talk.</a:t>
            </a:r>
          </a:p>
        </p:txBody>
      </p:sp>
    </p:spTree>
    <p:extLst>
      <p:ext uri="{BB962C8B-B14F-4D97-AF65-F5344CB8AC3E}">
        <p14:creationId xmlns:p14="http://schemas.microsoft.com/office/powerpoint/2010/main" val="2994998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45D33-2DB5-ECD1-E84A-AA628C13AE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B6297D-341D-5257-4B74-08057C91B370}"/>
              </a:ext>
            </a:extLst>
          </p:cNvPr>
          <p:cNvSpPr>
            <a:spLocks noGrp="1"/>
          </p:cNvSpPr>
          <p:nvPr>
            <p:ph type="title"/>
          </p:nvPr>
        </p:nvSpPr>
        <p:spPr>
          <a:xfrm>
            <a:off x="457200" y="35406"/>
            <a:ext cx="8229600" cy="1143000"/>
          </a:xfrm>
        </p:spPr>
        <p:txBody>
          <a:bodyPr>
            <a:normAutofit fontScale="90000"/>
          </a:bodyPr>
          <a:lstStyle/>
          <a:p>
            <a:r>
              <a:rPr lang="en-US" dirty="0"/>
              <a:t>Case #5 – Blisters and peeling and oral lesions, </a:t>
            </a:r>
            <a:r>
              <a:rPr lang="en-US" dirty="0" err="1"/>
              <a:t>ohhhh</a:t>
            </a:r>
            <a:r>
              <a:rPr lang="en-US" dirty="0"/>
              <a:t> my!</a:t>
            </a:r>
          </a:p>
        </p:txBody>
      </p:sp>
      <p:sp>
        <p:nvSpPr>
          <p:cNvPr id="10" name="TextBox 9">
            <a:extLst>
              <a:ext uri="{FF2B5EF4-FFF2-40B4-BE49-F238E27FC236}">
                <a16:creationId xmlns:a16="http://schemas.microsoft.com/office/drawing/2014/main" id="{F37576F5-C984-7AD0-0F8C-7741E2880D08}"/>
              </a:ext>
            </a:extLst>
          </p:cNvPr>
          <p:cNvSpPr txBox="1"/>
          <p:nvPr/>
        </p:nvSpPr>
        <p:spPr>
          <a:xfrm>
            <a:off x="5512708" y="6176263"/>
            <a:ext cx="3701654" cy="646331"/>
          </a:xfrm>
          <a:prstGeom prst="rect">
            <a:avLst/>
          </a:prstGeom>
          <a:noFill/>
        </p:spPr>
        <p:txBody>
          <a:bodyPr wrap="none" rtlCol="0">
            <a:spAutoFit/>
          </a:bodyPr>
          <a:lstStyle/>
          <a:p>
            <a:r>
              <a:rPr lang="en-GB" dirty="0">
                <a:hlinkClick r:id="rId2" tooltip="Go to JAAD Case Reports on ScienceDirect"/>
              </a:rPr>
              <a:t>JAAD Case Reports</a:t>
            </a:r>
            <a:endParaRPr lang="en-GB" dirty="0"/>
          </a:p>
          <a:p>
            <a:r>
              <a:rPr lang="en-GB" dirty="0">
                <a:hlinkClick r:id="rId3" tooltip="Go to table of contents for this volume/issue"/>
              </a:rPr>
              <a:t>Volume 35</a:t>
            </a:r>
            <a:r>
              <a:rPr lang="en-GB" dirty="0"/>
              <a:t>, May 2023, Pages 103-107</a:t>
            </a:r>
          </a:p>
        </p:txBody>
      </p:sp>
      <p:pic>
        <p:nvPicPr>
          <p:cNvPr id="4" name="Picture 3" descr="A collage of a person with skin rashes&#10;&#10;AI-generated content may be incorrect.">
            <a:extLst>
              <a:ext uri="{FF2B5EF4-FFF2-40B4-BE49-F238E27FC236}">
                <a16:creationId xmlns:a16="http://schemas.microsoft.com/office/drawing/2014/main" id="{3F2B921C-AF1C-4D4E-1E13-4FD424990E1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087656" y="1694517"/>
            <a:ext cx="2872366" cy="2521744"/>
          </a:xfrm>
          <a:prstGeom prst="rect">
            <a:avLst/>
          </a:prstGeom>
          <a:ln w="38100">
            <a:solidFill>
              <a:schemeClr val="tx1"/>
            </a:solidFill>
          </a:ln>
        </p:spPr>
      </p:pic>
      <p:pic>
        <p:nvPicPr>
          <p:cNvPr id="5" name="Picture 4" descr="A collage of a person with skin rashes&#10;&#10;AI-generated content may be incorrect.">
            <a:extLst>
              <a:ext uri="{FF2B5EF4-FFF2-40B4-BE49-F238E27FC236}">
                <a16:creationId xmlns:a16="http://schemas.microsoft.com/office/drawing/2014/main" id="{E8A9CA06-C485-BEC8-4771-ECDC708173C5}"/>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75195" y="1699229"/>
            <a:ext cx="2636208" cy="3354262"/>
          </a:xfrm>
          <a:prstGeom prst="rect">
            <a:avLst/>
          </a:prstGeom>
          <a:ln w="38100">
            <a:solidFill>
              <a:schemeClr val="tx1"/>
            </a:solidFill>
          </a:ln>
        </p:spPr>
      </p:pic>
      <p:pic>
        <p:nvPicPr>
          <p:cNvPr id="7" name="Picture 6" descr="A collage of a person with skin rashes&#10;&#10;AI-generated content may be incorrect.">
            <a:extLst>
              <a:ext uri="{FF2B5EF4-FFF2-40B4-BE49-F238E27FC236}">
                <a16:creationId xmlns:a16="http://schemas.microsoft.com/office/drawing/2014/main" id="{6F887388-37DC-0147-3A47-A3DE589ECD25}"/>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501306" y="3069939"/>
            <a:ext cx="3267499" cy="2824559"/>
          </a:xfrm>
          <a:prstGeom prst="rect">
            <a:avLst/>
          </a:prstGeom>
          <a:ln w="38100">
            <a:solidFill>
              <a:schemeClr val="tx1"/>
            </a:solidFill>
          </a:ln>
        </p:spPr>
      </p:pic>
    </p:spTree>
    <p:extLst>
      <p:ext uri="{BB962C8B-B14F-4D97-AF65-F5344CB8AC3E}">
        <p14:creationId xmlns:p14="http://schemas.microsoft.com/office/powerpoint/2010/main" val="1217963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975F6-565C-8D52-197E-E996844A250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461337-6E99-5BC8-82E5-F4FAF703E79C}"/>
              </a:ext>
            </a:extLst>
          </p:cNvPr>
          <p:cNvSpPr>
            <a:spLocks noGrp="1"/>
          </p:cNvSpPr>
          <p:nvPr>
            <p:ph idx="1"/>
          </p:nvPr>
        </p:nvSpPr>
        <p:spPr>
          <a:xfrm>
            <a:off x="457200" y="1564872"/>
            <a:ext cx="8601740" cy="5165724"/>
          </a:xfrm>
        </p:spPr>
        <p:txBody>
          <a:bodyPr>
            <a:normAutofit fontScale="92500" lnSpcReduction="20000"/>
          </a:bodyPr>
          <a:lstStyle/>
          <a:p>
            <a:r>
              <a:rPr lang="en-CA" dirty="0"/>
              <a:t>Clinical DDx:</a:t>
            </a:r>
          </a:p>
          <a:p>
            <a:pPr lvl="1"/>
            <a:r>
              <a:rPr lang="en-CA" dirty="0"/>
              <a:t>Pemphigus vulgaris, EM, SJS/TEN, BP, Lichen planus </a:t>
            </a:r>
            <a:r>
              <a:rPr lang="en-CA" dirty="0" err="1"/>
              <a:t>pemphigoides</a:t>
            </a:r>
            <a:r>
              <a:rPr lang="en-CA" dirty="0"/>
              <a:t>, GVDH, MMP</a:t>
            </a:r>
          </a:p>
          <a:p>
            <a:r>
              <a:rPr lang="en-CA" dirty="0"/>
              <a:t>Distinguishing features:</a:t>
            </a:r>
          </a:p>
          <a:p>
            <a:pPr lvl="1"/>
            <a:r>
              <a:rPr lang="en-CA" dirty="0"/>
              <a:t>Refractory stomatitis</a:t>
            </a:r>
          </a:p>
          <a:p>
            <a:pPr lvl="1"/>
            <a:r>
              <a:rPr lang="en-CA" dirty="0"/>
              <a:t>Palmoplantar involvement</a:t>
            </a:r>
          </a:p>
          <a:p>
            <a:pPr lvl="1"/>
            <a:r>
              <a:rPr lang="en-CA" dirty="0"/>
              <a:t>Polymorphous lesions</a:t>
            </a:r>
          </a:p>
          <a:p>
            <a:pPr lvl="1"/>
            <a:r>
              <a:rPr lang="en-CA" dirty="0"/>
              <a:t>Pulmonary involvement (bronchiolitis obliterans; Paraneoplastic AI Multiorgan Syndrome</a:t>
            </a:r>
          </a:p>
          <a:p>
            <a:r>
              <a:rPr lang="en-CA" dirty="0"/>
              <a:t>Commonly associated internal malignancies:</a:t>
            </a:r>
          </a:p>
          <a:p>
            <a:pPr lvl="1"/>
            <a:r>
              <a:rPr lang="en-CA" dirty="0"/>
              <a:t>Non-Hodgkin lymphoma, Chronic lymphocytic leukemia, Castleman disease</a:t>
            </a:r>
          </a:p>
          <a:p>
            <a:pPr lvl="1"/>
            <a:r>
              <a:rPr lang="en-CA" dirty="0"/>
              <a:t>Sarcomas, thymomas, SCC of skin, carcinoma lung, colon</a:t>
            </a:r>
          </a:p>
          <a:p>
            <a:endParaRPr lang="en-US" dirty="0"/>
          </a:p>
        </p:txBody>
      </p:sp>
      <p:sp>
        <p:nvSpPr>
          <p:cNvPr id="6" name="Title 1">
            <a:extLst>
              <a:ext uri="{FF2B5EF4-FFF2-40B4-BE49-F238E27FC236}">
                <a16:creationId xmlns:a16="http://schemas.microsoft.com/office/drawing/2014/main" id="{9F2609B7-82AC-FBE9-9F13-531DAD5AD2A5}"/>
              </a:ext>
            </a:extLst>
          </p:cNvPr>
          <p:cNvSpPr>
            <a:spLocks noGrp="1"/>
          </p:cNvSpPr>
          <p:nvPr>
            <p:ph type="title"/>
          </p:nvPr>
        </p:nvSpPr>
        <p:spPr>
          <a:xfrm>
            <a:off x="457200" y="35406"/>
            <a:ext cx="8229600" cy="1143000"/>
          </a:xfrm>
        </p:spPr>
        <p:txBody>
          <a:bodyPr>
            <a:normAutofit fontScale="90000"/>
          </a:bodyPr>
          <a:lstStyle/>
          <a:p>
            <a:r>
              <a:rPr lang="en-US" dirty="0"/>
              <a:t>Case #5 – Paraneoplastic pemphigus</a:t>
            </a:r>
          </a:p>
        </p:txBody>
      </p:sp>
      <p:sp>
        <p:nvSpPr>
          <p:cNvPr id="2" name="Oval 1">
            <a:extLst>
              <a:ext uri="{FF2B5EF4-FFF2-40B4-BE49-F238E27FC236}">
                <a16:creationId xmlns:a16="http://schemas.microsoft.com/office/drawing/2014/main" id="{3C31D741-90BA-E819-976B-E9DD4BD5D420}"/>
              </a:ext>
            </a:extLst>
          </p:cNvPr>
          <p:cNvSpPr/>
          <p:nvPr/>
        </p:nvSpPr>
        <p:spPr>
          <a:xfrm>
            <a:off x="5778833" y="2515767"/>
            <a:ext cx="3169404" cy="1826466"/>
          </a:xfrm>
          <a:prstGeom prst="ellipse">
            <a:avLst/>
          </a:prstGeom>
          <a:solidFill>
            <a:schemeClr val="bg1"/>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3200" dirty="0">
                <a:solidFill>
                  <a:srgbClr val="FF0000"/>
                </a:solidFill>
              </a:rPr>
              <a:t>EMERGENT</a:t>
            </a:r>
          </a:p>
          <a:p>
            <a:pPr algn="ctr"/>
            <a:r>
              <a:rPr lang="en-CA" sz="3200" dirty="0">
                <a:solidFill>
                  <a:srgbClr val="FF0000"/>
                </a:solidFill>
              </a:rPr>
              <a:t>CONDITION</a:t>
            </a:r>
          </a:p>
        </p:txBody>
      </p:sp>
    </p:spTree>
    <p:extLst>
      <p:ext uri="{BB962C8B-B14F-4D97-AF65-F5344CB8AC3E}">
        <p14:creationId xmlns:p14="http://schemas.microsoft.com/office/powerpoint/2010/main" val="6617535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947C5-3D28-D2FA-E96A-1078FEA8AED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2B913D-323E-CABA-4F68-D0DF904C8691}"/>
              </a:ext>
            </a:extLst>
          </p:cNvPr>
          <p:cNvSpPr>
            <a:spLocks noGrp="1"/>
          </p:cNvSpPr>
          <p:nvPr>
            <p:ph idx="1"/>
          </p:nvPr>
        </p:nvSpPr>
        <p:spPr>
          <a:xfrm>
            <a:off x="457200" y="1564872"/>
            <a:ext cx="8601740" cy="5165724"/>
          </a:xfrm>
        </p:spPr>
        <p:txBody>
          <a:bodyPr>
            <a:normAutofit/>
          </a:bodyPr>
          <a:lstStyle/>
          <a:p>
            <a:r>
              <a:rPr lang="en-CA" dirty="0"/>
              <a:t>Pathophysiology:</a:t>
            </a:r>
          </a:p>
          <a:p>
            <a:pPr lvl="1"/>
            <a:r>
              <a:rPr lang="en-CA" dirty="0"/>
              <a:t>Autoantibodies, targeting antigens on cancer cells, including Dsg1, Dsg3, </a:t>
            </a:r>
            <a:r>
              <a:rPr lang="en-CA" dirty="0" err="1"/>
              <a:t>Desmoplakin</a:t>
            </a:r>
            <a:r>
              <a:rPr lang="en-CA" dirty="0"/>
              <a:t> 1, Envoplakin, </a:t>
            </a:r>
            <a:r>
              <a:rPr lang="en-CA" dirty="0" err="1"/>
              <a:t>Epiplakin</a:t>
            </a:r>
            <a:r>
              <a:rPr lang="en-CA" dirty="0"/>
              <a:t>, Periplakin leading to acantholysis and extensive interface dermatitis</a:t>
            </a:r>
          </a:p>
          <a:p>
            <a:r>
              <a:rPr lang="en-CA" dirty="0"/>
              <a:t>Treatment(s):</a:t>
            </a:r>
          </a:p>
          <a:p>
            <a:pPr lvl="1"/>
            <a:r>
              <a:rPr lang="en-CA" dirty="0"/>
              <a:t>Treat malignancy</a:t>
            </a:r>
            <a:endParaRPr lang="en-GB" dirty="0"/>
          </a:p>
          <a:p>
            <a:pPr lvl="1"/>
            <a:r>
              <a:rPr lang="en-GB" dirty="0"/>
              <a:t>High dose systemic corticosteroids</a:t>
            </a:r>
          </a:p>
          <a:p>
            <a:pPr lvl="1"/>
            <a:r>
              <a:rPr lang="en-GB" dirty="0"/>
              <a:t>Rituximab, azathioprine, cyclosporine, MMF, IVIG</a:t>
            </a:r>
          </a:p>
          <a:p>
            <a:pPr lvl="1"/>
            <a:r>
              <a:rPr lang="en-GB" dirty="0"/>
              <a:t>Case reports: alemtuzumab (anti-CD52)</a:t>
            </a:r>
            <a:endParaRPr lang="en-CA" dirty="0"/>
          </a:p>
          <a:p>
            <a:endParaRPr lang="en-US" dirty="0"/>
          </a:p>
        </p:txBody>
      </p:sp>
      <p:sp>
        <p:nvSpPr>
          <p:cNvPr id="6" name="Title 1">
            <a:extLst>
              <a:ext uri="{FF2B5EF4-FFF2-40B4-BE49-F238E27FC236}">
                <a16:creationId xmlns:a16="http://schemas.microsoft.com/office/drawing/2014/main" id="{FB93EEE2-3149-3BD9-7CF7-BC0B112580BB}"/>
              </a:ext>
            </a:extLst>
          </p:cNvPr>
          <p:cNvSpPr>
            <a:spLocks noGrp="1"/>
          </p:cNvSpPr>
          <p:nvPr>
            <p:ph type="title"/>
          </p:nvPr>
        </p:nvSpPr>
        <p:spPr>
          <a:xfrm>
            <a:off x="457200" y="88567"/>
            <a:ext cx="8229600" cy="1143000"/>
          </a:xfrm>
        </p:spPr>
        <p:txBody>
          <a:bodyPr>
            <a:normAutofit fontScale="90000"/>
          </a:bodyPr>
          <a:lstStyle/>
          <a:p>
            <a:r>
              <a:rPr lang="en-US" dirty="0"/>
              <a:t>Case #5 – Paraneoplastic pemphigus</a:t>
            </a:r>
          </a:p>
        </p:txBody>
      </p:sp>
    </p:spTree>
    <p:extLst>
      <p:ext uri="{BB962C8B-B14F-4D97-AF65-F5344CB8AC3E}">
        <p14:creationId xmlns:p14="http://schemas.microsoft.com/office/powerpoint/2010/main" val="644312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FBC85-0D39-8802-1691-6C97720AC69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302844-FF60-2EF6-7272-D7DAF796DDD6}"/>
              </a:ext>
            </a:extLst>
          </p:cNvPr>
          <p:cNvSpPr>
            <a:spLocks noGrp="1"/>
          </p:cNvSpPr>
          <p:nvPr>
            <p:ph idx="1"/>
          </p:nvPr>
        </p:nvSpPr>
        <p:spPr>
          <a:xfrm>
            <a:off x="457200" y="996031"/>
            <a:ext cx="8601740" cy="5649318"/>
          </a:xfrm>
        </p:spPr>
        <p:txBody>
          <a:bodyPr>
            <a:normAutofit/>
          </a:bodyPr>
          <a:lstStyle/>
          <a:p>
            <a:r>
              <a:rPr lang="en-CA" dirty="0"/>
              <a:t>Can it be seen with other conditions?</a:t>
            </a:r>
          </a:p>
          <a:p>
            <a:pPr lvl="1"/>
            <a:r>
              <a:rPr lang="en-CA" dirty="0"/>
              <a:t>No</a:t>
            </a:r>
          </a:p>
        </p:txBody>
      </p:sp>
      <p:sp>
        <p:nvSpPr>
          <p:cNvPr id="6" name="Title 1">
            <a:extLst>
              <a:ext uri="{FF2B5EF4-FFF2-40B4-BE49-F238E27FC236}">
                <a16:creationId xmlns:a16="http://schemas.microsoft.com/office/drawing/2014/main" id="{F3E02531-DAB5-C836-B2C4-9C2245301C39}"/>
              </a:ext>
            </a:extLst>
          </p:cNvPr>
          <p:cNvSpPr>
            <a:spLocks noGrp="1"/>
          </p:cNvSpPr>
          <p:nvPr>
            <p:ph type="title"/>
          </p:nvPr>
        </p:nvSpPr>
        <p:spPr>
          <a:xfrm>
            <a:off x="457200" y="51359"/>
            <a:ext cx="8229600" cy="1143000"/>
          </a:xfrm>
        </p:spPr>
        <p:txBody>
          <a:bodyPr>
            <a:normAutofit fontScale="90000"/>
          </a:bodyPr>
          <a:lstStyle/>
          <a:p>
            <a:r>
              <a:rPr lang="en-US" dirty="0"/>
              <a:t>Case #5 – Paraneoplastic pemphigus</a:t>
            </a:r>
          </a:p>
        </p:txBody>
      </p:sp>
    </p:spTree>
    <p:extLst>
      <p:ext uri="{BB962C8B-B14F-4D97-AF65-F5344CB8AC3E}">
        <p14:creationId xmlns:p14="http://schemas.microsoft.com/office/powerpoint/2010/main" val="33363400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B815D-A218-6A49-FA13-0A91609D28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C75FB0-3701-A2A8-04CF-93A854296AED}"/>
              </a:ext>
            </a:extLst>
          </p:cNvPr>
          <p:cNvSpPr>
            <a:spLocks noGrp="1"/>
          </p:cNvSpPr>
          <p:nvPr>
            <p:ph type="title"/>
          </p:nvPr>
        </p:nvSpPr>
        <p:spPr>
          <a:xfrm>
            <a:off x="457200" y="35406"/>
            <a:ext cx="8229600" cy="1143000"/>
          </a:xfrm>
        </p:spPr>
        <p:txBody>
          <a:bodyPr/>
          <a:lstStyle/>
          <a:p>
            <a:r>
              <a:rPr lang="en-US" dirty="0"/>
              <a:t>Case #6 – A cowboy with a shawl</a:t>
            </a:r>
          </a:p>
        </p:txBody>
      </p:sp>
      <p:pic>
        <p:nvPicPr>
          <p:cNvPr id="6" name="Picture 5" descr="A person's hands with their fingers extended&#10;&#10;AI-generated content may be incorrect.">
            <a:extLst>
              <a:ext uri="{FF2B5EF4-FFF2-40B4-BE49-F238E27FC236}">
                <a16:creationId xmlns:a16="http://schemas.microsoft.com/office/drawing/2014/main" id="{5DDCA61A-6432-AC9A-A977-C460DCE37A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192277" y="1771303"/>
            <a:ext cx="4011009" cy="3008257"/>
          </a:xfrm>
          <a:prstGeom prst="rect">
            <a:avLst/>
          </a:prstGeom>
          <a:ln w="38100">
            <a:solidFill>
              <a:schemeClr val="tx1"/>
            </a:solidFill>
          </a:ln>
        </p:spPr>
      </p:pic>
      <p:pic>
        <p:nvPicPr>
          <p:cNvPr id="8" name="Picture 7" descr="A close-up of a person's hands&#10;&#10;AI-generated content may be incorrect.">
            <a:extLst>
              <a:ext uri="{FF2B5EF4-FFF2-40B4-BE49-F238E27FC236}">
                <a16:creationId xmlns:a16="http://schemas.microsoft.com/office/drawing/2014/main" id="{92F4C7E1-1552-DEEE-5C17-5999999ED7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264160" y="1763298"/>
            <a:ext cx="3946967" cy="2960226"/>
          </a:xfrm>
          <a:prstGeom prst="rect">
            <a:avLst/>
          </a:prstGeom>
          <a:ln w="38100">
            <a:solidFill>
              <a:schemeClr val="tx1"/>
            </a:solidFill>
          </a:ln>
        </p:spPr>
      </p:pic>
      <p:pic>
        <p:nvPicPr>
          <p:cNvPr id="4" name="Picture 3" descr="A close-up of a person's hands&#10;&#10;AI-generated content may be incorrect.">
            <a:extLst>
              <a:ext uri="{FF2B5EF4-FFF2-40B4-BE49-F238E27FC236}">
                <a16:creationId xmlns:a16="http://schemas.microsoft.com/office/drawing/2014/main" id="{D8F9FA79-D5C9-3192-173A-CAD6CFE8A3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2639911" y="3243599"/>
            <a:ext cx="3875564" cy="2906673"/>
          </a:xfrm>
          <a:prstGeom prst="rect">
            <a:avLst/>
          </a:prstGeom>
          <a:ln w="38100">
            <a:solidFill>
              <a:schemeClr val="tx1"/>
            </a:solidFill>
          </a:ln>
        </p:spPr>
      </p:pic>
    </p:spTree>
    <p:extLst>
      <p:ext uri="{BB962C8B-B14F-4D97-AF65-F5344CB8AC3E}">
        <p14:creationId xmlns:p14="http://schemas.microsoft.com/office/powerpoint/2010/main" val="25201963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33EB3-4624-850D-F88B-AA1BA550F76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DCCB1B-9EBB-7D4C-8155-799C89C0E0FC}"/>
              </a:ext>
            </a:extLst>
          </p:cNvPr>
          <p:cNvSpPr>
            <a:spLocks noGrp="1"/>
          </p:cNvSpPr>
          <p:nvPr>
            <p:ph idx="1"/>
          </p:nvPr>
        </p:nvSpPr>
        <p:spPr>
          <a:xfrm>
            <a:off x="457200" y="1564872"/>
            <a:ext cx="8601740" cy="5165724"/>
          </a:xfrm>
        </p:spPr>
        <p:txBody>
          <a:bodyPr>
            <a:normAutofit lnSpcReduction="10000"/>
          </a:bodyPr>
          <a:lstStyle/>
          <a:p>
            <a:r>
              <a:rPr lang="en-CA" dirty="0"/>
              <a:t>Clinical DDx:</a:t>
            </a:r>
          </a:p>
          <a:p>
            <a:pPr lvl="1"/>
            <a:r>
              <a:rPr lang="en-CA" dirty="0"/>
              <a:t>Scleroderma, RA, MCTD</a:t>
            </a:r>
          </a:p>
          <a:p>
            <a:r>
              <a:rPr lang="en-CA" dirty="0"/>
              <a:t>Distinguishing features:</a:t>
            </a:r>
          </a:p>
          <a:p>
            <a:pPr lvl="1"/>
            <a:r>
              <a:rPr lang="en-CA" dirty="0"/>
              <a:t>Cutaneous signs on hands</a:t>
            </a:r>
          </a:p>
          <a:p>
            <a:pPr lvl="1"/>
            <a:r>
              <a:rPr lang="en-CA" dirty="0"/>
              <a:t>Holster and shawl sign</a:t>
            </a:r>
          </a:p>
          <a:p>
            <a:pPr lvl="1"/>
            <a:r>
              <a:rPr lang="en-CA" dirty="0"/>
              <a:t>Heliotrope eruption</a:t>
            </a:r>
          </a:p>
          <a:p>
            <a:r>
              <a:rPr lang="en-CA" dirty="0"/>
              <a:t>Commonly associated internal malignancies:</a:t>
            </a:r>
          </a:p>
          <a:p>
            <a:pPr lvl="1"/>
            <a:r>
              <a:rPr lang="en-CA" dirty="0"/>
              <a:t>Anti-TIF-1 gamma and NXP2 (+) </a:t>
            </a:r>
            <a:r>
              <a:rPr lang="en-CA" dirty="0" err="1"/>
              <a:t>ive</a:t>
            </a:r>
            <a:endParaRPr lang="en-CA" dirty="0"/>
          </a:p>
          <a:p>
            <a:pPr lvl="1"/>
            <a:r>
              <a:rPr lang="en-CA" dirty="0"/>
              <a:t>COLON (</a:t>
            </a:r>
            <a:r>
              <a:rPr lang="en-CA" dirty="0" err="1"/>
              <a:t>COlorectal</a:t>
            </a:r>
            <a:r>
              <a:rPr lang="en-CA" dirty="0"/>
              <a:t>, Lung, </a:t>
            </a:r>
            <a:r>
              <a:rPr lang="en-CA" dirty="0" err="1"/>
              <a:t>OvariaN</a:t>
            </a:r>
            <a:r>
              <a:rPr lang="en-CA" dirty="0"/>
              <a:t>), breast, pancreatic</a:t>
            </a:r>
          </a:p>
          <a:p>
            <a:endParaRPr lang="en-US" dirty="0"/>
          </a:p>
        </p:txBody>
      </p:sp>
      <p:sp>
        <p:nvSpPr>
          <p:cNvPr id="6" name="Title 1">
            <a:extLst>
              <a:ext uri="{FF2B5EF4-FFF2-40B4-BE49-F238E27FC236}">
                <a16:creationId xmlns:a16="http://schemas.microsoft.com/office/drawing/2014/main" id="{82E78A67-99C8-BC1C-C848-ADE18D6EEECA}"/>
              </a:ext>
            </a:extLst>
          </p:cNvPr>
          <p:cNvSpPr>
            <a:spLocks noGrp="1"/>
          </p:cNvSpPr>
          <p:nvPr>
            <p:ph type="title"/>
          </p:nvPr>
        </p:nvSpPr>
        <p:spPr>
          <a:xfrm>
            <a:off x="457200" y="88567"/>
            <a:ext cx="8229600" cy="1143000"/>
          </a:xfrm>
        </p:spPr>
        <p:txBody>
          <a:bodyPr>
            <a:normAutofit/>
          </a:bodyPr>
          <a:lstStyle/>
          <a:p>
            <a:r>
              <a:rPr lang="en-US" dirty="0"/>
              <a:t>Case #6 – Dermatomyositis</a:t>
            </a:r>
          </a:p>
        </p:txBody>
      </p:sp>
    </p:spTree>
    <p:extLst>
      <p:ext uri="{BB962C8B-B14F-4D97-AF65-F5344CB8AC3E}">
        <p14:creationId xmlns:p14="http://schemas.microsoft.com/office/powerpoint/2010/main" val="1151437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F9DD9-5CAB-8EAE-0441-37BB13F91B5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197645-07D7-7741-AE35-11BEF4D9F392}"/>
              </a:ext>
            </a:extLst>
          </p:cNvPr>
          <p:cNvSpPr>
            <a:spLocks noGrp="1"/>
          </p:cNvSpPr>
          <p:nvPr>
            <p:ph idx="1"/>
          </p:nvPr>
        </p:nvSpPr>
        <p:spPr>
          <a:xfrm>
            <a:off x="457200" y="1564872"/>
            <a:ext cx="8601740" cy="5165724"/>
          </a:xfrm>
        </p:spPr>
        <p:txBody>
          <a:bodyPr>
            <a:normAutofit fontScale="92500" lnSpcReduction="10000"/>
          </a:bodyPr>
          <a:lstStyle/>
          <a:p>
            <a:r>
              <a:rPr lang="en-CA" dirty="0"/>
              <a:t>Pathophysiology:</a:t>
            </a:r>
          </a:p>
          <a:p>
            <a:pPr lvl="1"/>
            <a:r>
              <a:rPr lang="en-CA" dirty="0"/>
              <a:t>Antibodies against tumor antigens target antigens in skin and muscle tissue</a:t>
            </a:r>
          </a:p>
          <a:p>
            <a:pPr lvl="1"/>
            <a:r>
              <a:rPr lang="en-CA" dirty="0"/>
              <a:t>Immune complex deposition</a:t>
            </a:r>
          </a:p>
          <a:p>
            <a:pPr lvl="2"/>
            <a:r>
              <a:rPr lang="en-CA" dirty="0"/>
              <a:t>Complement system</a:t>
            </a:r>
          </a:p>
          <a:p>
            <a:pPr lvl="3"/>
            <a:r>
              <a:rPr lang="en-CA" dirty="0"/>
              <a:t>Destruction of endothelial cells in capillaries</a:t>
            </a:r>
          </a:p>
          <a:p>
            <a:r>
              <a:rPr lang="en-CA" dirty="0"/>
              <a:t>Treatment(s):</a:t>
            </a:r>
          </a:p>
          <a:p>
            <a:pPr lvl="1"/>
            <a:r>
              <a:rPr lang="en-CA" dirty="0"/>
              <a:t>Treat malignancy</a:t>
            </a:r>
          </a:p>
          <a:p>
            <a:pPr lvl="1"/>
            <a:r>
              <a:rPr lang="en-CA" dirty="0"/>
              <a:t>Systemic corticosteroids (~1mg/kg/day)</a:t>
            </a:r>
          </a:p>
          <a:p>
            <a:pPr lvl="1"/>
            <a:r>
              <a:rPr lang="en-CA" dirty="0"/>
              <a:t>MTX, Azathioprine, MMF, IVIG</a:t>
            </a:r>
          </a:p>
          <a:p>
            <a:pPr lvl="1"/>
            <a:r>
              <a:rPr lang="en-GB" dirty="0"/>
              <a:t>Emerging: ACTH gel injection, </a:t>
            </a:r>
            <a:r>
              <a:rPr lang="en-GB" dirty="0" err="1"/>
              <a:t>Brepocitinib</a:t>
            </a:r>
            <a:r>
              <a:rPr lang="en-GB" dirty="0"/>
              <a:t> (JAK/TYK2 inhibitor) and BLyS/BAFF inhibition</a:t>
            </a:r>
            <a:endParaRPr lang="en-CA" dirty="0"/>
          </a:p>
          <a:p>
            <a:endParaRPr lang="en-US" dirty="0"/>
          </a:p>
        </p:txBody>
      </p:sp>
      <p:sp>
        <p:nvSpPr>
          <p:cNvPr id="6" name="Title 1">
            <a:extLst>
              <a:ext uri="{FF2B5EF4-FFF2-40B4-BE49-F238E27FC236}">
                <a16:creationId xmlns:a16="http://schemas.microsoft.com/office/drawing/2014/main" id="{C1442365-3681-34BE-D5A2-417B58E7213E}"/>
              </a:ext>
            </a:extLst>
          </p:cNvPr>
          <p:cNvSpPr>
            <a:spLocks noGrp="1"/>
          </p:cNvSpPr>
          <p:nvPr>
            <p:ph type="title"/>
          </p:nvPr>
        </p:nvSpPr>
        <p:spPr>
          <a:xfrm>
            <a:off x="457200" y="88567"/>
            <a:ext cx="8229600" cy="1143000"/>
          </a:xfrm>
        </p:spPr>
        <p:txBody>
          <a:bodyPr>
            <a:normAutofit/>
          </a:bodyPr>
          <a:lstStyle/>
          <a:p>
            <a:r>
              <a:rPr lang="en-US" dirty="0"/>
              <a:t>Case #6 – Dermatomyositis</a:t>
            </a:r>
          </a:p>
        </p:txBody>
      </p:sp>
    </p:spTree>
    <p:extLst>
      <p:ext uri="{BB962C8B-B14F-4D97-AF65-F5344CB8AC3E}">
        <p14:creationId xmlns:p14="http://schemas.microsoft.com/office/powerpoint/2010/main" val="31666991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D3DE3-141F-B544-6F6E-64FB4367232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67C0B1-B5C0-809B-3AA3-4106CD253021}"/>
              </a:ext>
            </a:extLst>
          </p:cNvPr>
          <p:cNvSpPr>
            <a:spLocks noGrp="1"/>
          </p:cNvSpPr>
          <p:nvPr>
            <p:ph idx="1"/>
          </p:nvPr>
        </p:nvSpPr>
        <p:spPr>
          <a:xfrm>
            <a:off x="457200" y="996031"/>
            <a:ext cx="8601740" cy="5649318"/>
          </a:xfrm>
        </p:spPr>
        <p:txBody>
          <a:bodyPr>
            <a:normAutofit/>
          </a:bodyPr>
          <a:lstStyle/>
          <a:p>
            <a:r>
              <a:rPr lang="en-CA" dirty="0"/>
              <a:t>Can it be seen with other conditions?</a:t>
            </a:r>
          </a:p>
          <a:p>
            <a:pPr lvl="1"/>
            <a:r>
              <a:rPr lang="en-CA" dirty="0"/>
              <a:t>Yes</a:t>
            </a:r>
          </a:p>
          <a:p>
            <a:pPr lvl="2"/>
            <a:r>
              <a:rPr lang="en-CA" dirty="0"/>
              <a:t>Infections</a:t>
            </a:r>
          </a:p>
          <a:p>
            <a:pPr lvl="3"/>
            <a:r>
              <a:rPr lang="en-CA" dirty="0"/>
              <a:t>Coxsackie B virus, enterovirus, parvovirus B19 and HIV</a:t>
            </a:r>
          </a:p>
          <a:p>
            <a:pPr lvl="2"/>
            <a:r>
              <a:rPr lang="en-CA" dirty="0"/>
              <a:t>Drug-Induced</a:t>
            </a:r>
          </a:p>
          <a:p>
            <a:pPr lvl="3"/>
            <a:r>
              <a:rPr lang="en-CA" dirty="0"/>
              <a:t>Statins</a:t>
            </a:r>
          </a:p>
          <a:p>
            <a:pPr lvl="3"/>
            <a:r>
              <a:rPr lang="en-CA" dirty="0"/>
              <a:t>Penicillin, sulfonamides, isoniazid</a:t>
            </a:r>
          </a:p>
          <a:p>
            <a:pPr lvl="3"/>
            <a:r>
              <a:rPr lang="en-CA" dirty="0"/>
              <a:t>Hydroxyurea, cyclophosphamide</a:t>
            </a:r>
          </a:p>
          <a:p>
            <a:pPr lvl="3"/>
            <a:r>
              <a:rPr lang="en-CA" dirty="0"/>
              <a:t>NSAIDs</a:t>
            </a:r>
          </a:p>
          <a:p>
            <a:pPr lvl="2"/>
            <a:r>
              <a:rPr lang="en-CA" dirty="0"/>
              <a:t>High-intensity UV radiation exposure</a:t>
            </a:r>
          </a:p>
          <a:p>
            <a:pPr lvl="2"/>
            <a:r>
              <a:rPr lang="en-CA" dirty="0"/>
              <a:t>Silica exposure</a:t>
            </a:r>
          </a:p>
        </p:txBody>
      </p:sp>
      <p:sp>
        <p:nvSpPr>
          <p:cNvPr id="6" name="Title 1">
            <a:extLst>
              <a:ext uri="{FF2B5EF4-FFF2-40B4-BE49-F238E27FC236}">
                <a16:creationId xmlns:a16="http://schemas.microsoft.com/office/drawing/2014/main" id="{57977478-7A4A-D3BE-DFF6-C76BA825EC13}"/>
              </a:ext>
            </a:extLst>
          </p:cNvPr>
          <p:cNvSpPr>
            <a:spLocks noGrp="1"/>
          </p:cNvSpPr>
          <p:nvPr>
            <p:ph type="title"/>
          </p:nvPr>
        </p:nvSpPr>
        <p:spPr>
          <a:xfrm>
            <a:off x="457200" y="51359"/>
            <a:ext cx="8229600" cy="1143000"/>
          </a:xfrm>
        </p:spPr>
        <p:txBody>
          <a:bodyPr>
            <a:normAutofit/>
          </a:bodyPr>
          <a:lstStyle/>
          <a:p>
            <a:r>
              <a:rPr lang="en-US" dirty="0"/>
              <a:t>Case #6 – Dermatomyositis</a:t>
            </a:r>
          </a:p>
        </p:txBody>
      </p:sp>
    </p:spTree>
    <p:extLst>
      <p:ext uri="{BB962C8B-B14F-4D97-AF65-F5344CB8AC3E}">
        <p14:creationId xmlns:p14="http://schemas.microsoft.com/office/powerpoint/2010/main" val="971012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89F8F-66A2-26B7-025F-22B067222E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1B5F5D-B4E3-C315-4F4B-393C09CAD579}"/>
              </a:ext>
            </a:extLst>
          </p:cNvPr>
          <p:cNvSpPr>
            <a:spLocks noGrp="1"/>
          </p:cNvSpPr>
          <p:nvPr>
            <p:ph type="title"/>
          </p:nvPr>
        </p:nvSpPr>
        <p:spPr>
          <a:xfrm>
            <a:off x="457200" y="109834"/>
            <a:ext cx="8229600" cy="1143000"/>
          </a:xfrm>
        </p:spPr>
        <p:txBody>
          <a:bodyPr>
            <a:normAutofit fontScale="90000"/>
          </a:bodyPr>
          <a:lstStyle/>
          <a:p>
            <a:r>
              <a:rPr lang="en-US" dirty="0"/>
              <a:t>Case #7 – </a:t>
            </a:r>
            <a:br>
              <a:rPr lang="en-US" dirty="0"/>
            </a:br>
            <a:r>
              <a:rPr lang="en-US" dirty="0"/>
              <a:t>Ensconced in Velvety Plaques</a:t>
            </a:r>
          </a:p>
        </p:txBody>
      </p:sp>
      <p:sp>
        <p:nvSpPr>
          <p:cNvPr id="10" name="TextBox 9">
            <a:extLst>
              <a:ext uri="{FF2B5EF4-FFF2-40B4-BE49-F238E27FC236}">
                <a16:creationId xmlns:a16="http://schemas.microsoft.com/office/drawing/2014/main" id="{C9C4C673-575D-5AFF-2AD3-FCF58F8F7FA1}"/>
              </a:ext>
            </a:extLst>
          </p:cNvPr>
          <p:cNvSpPr txBox="1"/>
          <p:nvPr/>
        </p:nvSpPr>
        <p:spPr>
          <a:xfrm>
            <a:off x="6758531" y="6118714"/>
            <a:ext cx="2146037" cy="461665"/>
          </a:xfrm>
          <a:prstGeom prst="rect">
            <a:avLst/>
          </a:prstGeom>
          <a:noFill/>
        </p:spPr>
        <p:txBody>
          <a:bodyPr wrap="none" rtlCol="0">
            <a:spAutoFit/>
          </a:bodyPr>
          <a:lstStyle/>
          <a:p>
            <a:pPr algn="r"/>
            <a:r>
              <a:rPr lang="en-GB" sz="1200" dirty="0"/>
              <a:t>NEJM</a:t>
            </a:r>
          </a:p>
          <a:p>
            <a:pPr algn="r"/>
            <a:r>
              <a:rPr lang="en-GB" sz="1200" dirty="0"/>
              <a:t>Volume 388, March 2023, 1031</a:t>
            </a:r>
            <a:endParaRPr lang="en-CA" sz="1200" dirty="0"/>
          </a:p>
        </p:txBody>
      </p:sp>
      <p:pic>
        <p:nvPicPr>
          <p:cNvPr id="4" name="Picture 3" descr="Close-up of a person's face with a scabbard&#10;&#10;AI-generated content may be incorrect.">
            <a:extLst>
              <a:ext uri="{FF2B5EF4-FFF2-40B4-BE49-F238E27FC236}">
                <a16:creationId xmlns:a16="http://schemas.microsoft.com/office/drawing/2014/main" id="{8E08B9E1-F8E7-A4A5-E68A-C09F8EC9A6C2}"/>
              </a:ext>
            </a:extLst>
          </p:cNvPr>
          <p:cNvPicPr>
            <a:picLocks noChangeAspect="1"/>
          </p:cNvPicPr>
          <p:nvPr/>
        </p:nvPicPr>
        <p:blipFill>
          <a:blip r:embed="rId2"/>
          <a:stretch>
            <a:fillRect/>
          </a:stretch>
        </p:blipFill>
        <p:spPr>
          <a:xfrm>
            <a:off x="263568" y="2009553"/>
            <a:ext cx="8641000" cy="2961720"/>
          </a:xfrm>
          <a:prstGeom prst="rect">
            <a:avLst/>
          </a:prstGeom>
          <a:ln w="38100">
            <a:solidFill>
              <a:schemeClr val="tx1"/>
            </a:solidFill>
          </a:ln>
        </p:spPr>
      </p:pic>
    </p:spTree>
    <p:extLst>
      <p:ext uri="{BB962C8B-B14F-4D97-AF65-F5344CB8AC3E}">
        <p14:creationId xmlns:p14="http://schemas.microsoft.com/office/powerpoint/2010/main" val="34127541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E7F7E-9A9C-F4E0-A7FD-9CABBA19123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67EC1B-FB2F-8E48-49C3-DAF481AB876B}"/>
              </a:ext>
            </a:extLst>
          </p:cNvPr>
          <p:cNvSpPr>
            <a:spLocks noGrp="1"/>
          </p:cNvSpPr>
          <p:nvPr>
            <p:ph idx="1"/>
          </p:nvPr>
        </p:nvSpPr>
        <p:spPr>
          <a:xfrm>
            <a:off x="457200" y="1564872"/>
            <a:ext cx="8601740" cy="5165724"/>
          </a:xfrm>
        </p:spPr>
        <p:txBody>
          <a:bodyPr>
            <a:normAutofit/>
          </a:bodyPr>
          <a:lstStyle/>
          <a:p>
            <a:r>
              <a:rPr lang="en-CA" dirty="0"/>
              <a:t>Clinical DDx:</a:t>
            </a:r>
          </a:p>
          <a:p>
            <a:pPr lvl="1"/>
            <a:r>
              <a:rPr lang="en-CA" dirty="0"/>
              <a:t>CARP, </a:t>
            </a:r>
            <a:r>
              <a:rPr lang="en-CA" dirty="0" err="1"/>
              <a:t>seb</a:t>
            </a:r>
            <a:r>
              <a:rPr lang="en-CA" dirty="0"/>
              <a:t> derm, erythrasma</a:t>
            </a:r>
          </a:p>
          <a:p>
            <a:r>
              <a:rPr lang="en-CA" dirty="0"/>
              <a:t>Distinguishing features:</a:t>
            </a:r>
          </a:p>
          <a:p>
            <a:pPr lvl="1"/>
            <a:r>
              <a:rPr lang="en-CA" dirty="0"/>
              <a:t>Atypical location for AN and ++ rapid development</a:t>
            </a:r>
          </a:p>
          <a:p>
            <a:pPr lvl="1"/>
            <a:r>
              <a:rPr lang="en-CA" dirty="0"/>
              <a:t>Non-obese individuals</a:t>
            </a:r>
          </a:p>
          <a:p>
            <a:r>
              <a:rPr lang="en-CA" dirty="0"/>
              <a:t>Commonly associated internal malignancies:</a:t>
            </a:r>
          </a:p>
          <a:p>
            <a:pPr lvl="1"/>
            <a:r>
              <a:rPr lang="en-CA" dirty="0"/>
              <a:t>Gastric adenocarcinoma – most common</a:t>
            </a:r>
          </a:p>
          <a:p>
            <a:pPr lvl="1"/>
            <a:r>
              <a:rPr lang="en-CA" dirty="0"/>
              <a:t>++ others (pancreatic, hepatic, esophageal, genitourinary, breast, lung, lymphoma and sarcomas</a:t>
            </a:r>
          </a:p>
          <a:p>
            <a:endParaRPr lang="en-US" dirty="0"/>
          </a:p>
        </p:txBody>
      </p:sp>
      <p:sp>
        <p:nvSpPr>
          <p:cNvPr id="6" name="Title 1">
            <a:extLst>
              <a:ext uri="{FF2B5EF4-FFF2-40B4-BE49-F238E27FC236}">
                <a16:creationId xmlns:a16="http://schemas.microsoft.com/office/drawing/2014/main" id="{1E416684-512F-FCB0-0605-74E0A97C2FAB}"/>
              </a:ext>
            </a:extLst>
          </p:cNvPr>
          <p:cNvSpPr>
            <a:spLocks noGrp="1"/>
          </p:cNvSpPr>
          <p:nvPr>
            <p:ph type="title"/>
          </p:nvPr>
        </p:nvSpPr>
        <p:spPr>
          <a:xfrm>
            <a:off x="457200" y="99198"/>
            <a:ext cx="8229600" cy="1143000"/>
          </a:xfrm>
        </p:spPr>
        <p:txBody>
          <a:bodyPr/>
          <a:lstStyle/>
          <a:p>
            <a:r>
              <a:rPr lang="en-US" dirty="0"/>
              <a:t>Case #7 – Acanthosis nigricans</a:t>
            </a:r>
          </a:p>
        </p:txBody>
      </p:sp>
      <p:sp>
        <p:nvSpPr>
          <p:cNvPr id="2" name="Oval 1">
            <a:extLst>
              <a:ext uri="{FF2B5EF4-FFF2-40B4-BE49-F238E27FC236}">
                <a16:creationId xmlns:a16="http://schemas.microsoft.com/office/drawing/2014/main" id="{A8D038D1-F9AD-0DB8-8F04-16D4448A1E09}"/>
              </a:ext>
            </a:extLst>
          </p:cNvPr>
          <p:cNvSpPr/>
          <p:nvPr/>
        </p:nvSpPr>
        <p:spPr>
          <a:xfrm>
            <a:off x="5703377" y="1242198"/>
            <a:ext cx="3169404" cy="1826466"/>
          </a:xfrm>
          <a:prstGeom prst="ellipse">
            <a:avLst/>
          </a:prstGeom>
          <a:solidFill>
            <a:schemeClr val="bg1"/>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CA" sz="3200" dirty="0">
                <a:solidFill>
                  <a:srgbClr val="FF0000"/>
                </a:solidFill>
              </a:rPr>
              <a:t>COMMON</a:t>
            </a:r>
          </a:p>
          <a:p>
            <a:pPr algn="ctr"/>
            <a:r>
              <a:rPr lang="en-CA" sz="3200" dirty="0">
                <a:solidFill>
                  <a:srgbClr val="FF0000"/>
                </a:solidFill>
              </a:rPr>
              <a:t>CONDITION</a:t>
            </a:r>
          </a:p>
        </p:txBody>
      </p:sp>
    </p:spTree>
    <p:extLst>
      <p:ext uri="{BB962C8B-B14F-4D97-AF65-F5344CB8AC3E}">
        <p14:creationId xmlns:p14="http://schemas.microsoft.com/office/powerpoint/2010/main" val="2118537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723"/>
            <a:ext cx="8229600" cy="1143000"/>
          </a:xfrm>
        </p:spPr>
        <p:txBody>
          <a:bodyPr/>
          <a:lstStyle/>
          <a:p>
            <a:r>
              <a:rPr lang="en-US" dirty="0"/>
              <a:t>Objectives</a:t>
            </a:r>
          </a:p>
        </p:txBody>
      </p:sp>
      <p:sp>
        <p:nvSpPr>
          <p:cNvPr id="3" name="Content Placeholder 2"/>
          <p:cNvSpPr>
            <a:spLocks noGrp="1"/>
          </p:cNvSpPr>
          <p:nvPr>
            <p:ph idx="1"/>
          </p:nvPr>
        </p:nvSpPr>
        <p:spPr>
          <a:xfrm>
            <a:off x="457200" y="1561455"/>
            <a:ext cx="8229600" cy="4525963"/>
          </a:xfrm>
        </p:spPr>
        <p:txBody>
          <a:bodyPr>
            <a:normAutofit/>
          </a:bodyPr>
          <a:lstStyle/>
          <a:p>
            <a:r>
              <a:rPr lang="en-GB" dirty="0"/>
              <a:t>1) Recall five paraneoplastic dermatosis and their potential underpinnings </a:t>
            </a:r>
          </a:p>
          <a:p>
            <a:r>
              <a:rPr lang="en-GB" dirty="0"/>
              <a:t>2) Distinguish when common skin diagnosis may indicate an internal malignancy </a:t>
            </a:r>
          </a:p>
          <a:p>
            <a:r>
              <a:rPr lang="en-GB" dirty="0"/>
              <a:t>3) Select which skin manifestations of a paraneoplastic nature necessitate emergent dermatologic referral </a:t>
            </a:r>
          </a:p>
        </p:txBody>
      </p:sp>
    </p:spTree>
    <p:extLst>
      <p:ext uri="{BB962C8B-B14F-4D97-AF65-F5344CB8AC3E}">
        <p14:creationId xmlns:p14="http://schemas.microsoft.com/office/powerpoint/2010/main" val="9860877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F7C0E-AFDD-DE88-A91B-F14F075D494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B34DF7-2F35-3E40-B82C-C881014B0715}"/>
              </a:ext>
            </a:extLst>
          </p:cNvPr>
          <p:cNvSpPr>
            <a:spLocks noGrp="1"/>
          </p:cNvSpPr>
          <p:nvPr>
            <p:ph idx="1"/>
          </p:nvPr>
        </p:nvSpPr>
        <p:spPr>
          <a:xfrm>
            <a:off x="457200" y="1564872"/>
            <a:ext cx="8601740" cy="5165724"/>
          </a:xfrm>
        </p:spPr>
        <p:txBody>
          <a:bodyPr>
            <a:normAutofit/>
          </a:bodyPr>
          <a:lstStyle/>
          <a:p>
            <a:r>
              <a:rPr lang="en-CA" dirty="0"/>
              <a:t>Pathophysiology:</a:t>
            </a:r>
          </a:p>
          <a:p>
            <a:pPr lvl="1"/>
            <a:r>
              <a:rPr lang="en-CA" dirty="0"/>
              <a:t>Tumor secretes TGF-alpha and IGF-1 which bind to EGFR and IGFR receptors in the skin, causing thickening and hyperpigmentation</a:t>
            </a:r>
          </a:p>
          <a:p>
            <a:r>
              <a:rPr lang="en-CA" dirty="0"/>
              <a:t>Treatment(s):</a:t>
            </a:r>
          </a:p>
          <a:p>
            <a:pPr lvl="1"/>
            <a:r>
              <a:rPr lang="en-CA" dirty="0"/>
              <a:t>Treat malignancy</a:t>
            </a:r>
          </a:p>
          <a:p>
            <a:pPr lvl="1"/>
            <a:r>
              <a:rPr lang="en-CA" dirty="0"/>
              <a:t>Topicals (retinoids, </a:t>
            </a:r>
            <a:r>
              <a:rPr lang="en-CA" dirty="0" err="1"/>
              <a:t>keratolytics</a:t>
            </a:r>
            <a:r>
              <a:rPr lang="en-CA" dirty="0"/>
              <a:t>, Vit. D analogs)</a:t>
            </a:r>
          </a:p>
          <a:p>
            <a:pPr lvl="1"/>
            <a:r>
              <a:rPr lang="en-CA" dirty="0"/>
              <a:t>Laser</a:t>
            </a:r>
          </a:p>
          <a:p>
            <a:pPr lvl="1"/>
            <a:r>
              <a:rPr lang="en-CA" dirty="0"/>
              <a:t>Dermabrasion</a:t>
            </a:r>
            <a:endParaRPr lang="en-GB" dirty="0"/>
          </a:p>
          <a:p>
            <a:endParaRPr lang="en-CA" dirty="0"/>
          </a:p>
          <a:p>
            <a:endParaRPr lang="en-US" dirty="0"/>
          </a:p>
        </p:txBody>
      </p:sp>
      <p:sp>
        <p:nvSpPr>
          <p:cNvPr id="6" name="Title 1">
            <a:extLst>
              <a:ext uri="{FF2B5EF4-FFF2-40B4-BE49-F238E27FC236}">
                <a16:creationId xmlns:a16="http://schemas.microsoft.com/office/drawing/2014/main" id="{F4A90AB2-9942-F866-2F49-833C3FFA168E}"/>
              </a:ext>
            </a:extLst>
          </p:cNvPr>
          <p:cNvSpPr>
            <a:spLocks noGrp="1"/>
          </p:cNvSpPr>
          <p:nvPr>
            <p:ph type="title"/>
          </p:nvPr>
        </p:nvSpPr>
        <p:spPr>
          <a:xfrm>
            <a:off x="457200" y="162995"/>
            <a:ext cx="8229600" cy="1143000"/>
          </a:xfrm>
        </p:spPr>
        <p:txBody>
          <a:bodyPr/>
          <a:lstStyle/>
          <a:p>
            <a:r>
              <a:rPr lang="en-US" dirty="0"/>
              <a:t>Case #7 – Acanthosis nigricans</a:t>
            </a:r>
          </a:p>
        </p:txBody>
      </p:sp>
    </p:spTree>
    <p:extLst>
      <p:ext uri="{BB962C8B-B14F-4D97-AF65-F5344CB8AC3E}">
        <p14:creationId xmlns:p14="http://schemas.microsoft.com/office/powerpoint/2010/main" val="15213823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D5BE4-EA73-BAB0-2E27-DED61A85DEF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63A937-5608-0B78-6D51-D7BB4E348CCD}"/>
              </a:ext>
            </a:extLst>
          </p:cNvPr>
          <p:cNvSpPr>
            <a:spLocks noGrp="1"/>
          </p:cNvSpPr>
          <p:nvPr>
            <p:ph idx="1"/>
          </p:nvPr>
        </p:nvSpPr>
        <p:spPr>
          <a:xfrm>
            <a:off x="457200" y="996031"/>
            <a:ext cx="8601740" cy="5649318"/>
          </a:xfrm>
        </p:spPr>
        <p:txBody>
          <a:bodyPr>
            <a:normAutofit/>
          </a:bodyPr>
          <a:lstStyle/>
          <a:p>
            <a:r>
              <a:rPr lang="en-CA" dirty="0"/>
              <a:t>Can it be seen with other conditions?</a:t>
            </a:r>
          </a:p>
          <a:p>
            <a:pPr lvl="1"/>
            <a:r>
              <a:rPr lang="en-CA" dirty="0"/>
              <a:t>Yes</a:t>
            </a:r>
          </a:p>
          <a:p>
            <a:pPr lvl="2"/>
            <a:r>
              <a:rPr lang="en-CA" dirty="0"/>
              <a:t>Endocrine</a:t>
            </a:r>
          </a:p>
          <a:p>
            <a:pPr lvl="3"/>
            <a:r>
              <a:rPr lang="en-CA" dirty="0"/>
              <a:t>Insulin resistance, PCOS, Cushing’s syndrome, Addison’s disease, Hypothyroidism</a:t>
            </a:r>
          </a:p>
          <a:p>
            <a:pPr lvl="2"/>
            <a:r>
              <a:rPr lang="en-CA" dirty="0"/>
              <a:t>Medications</a:t>
            </a:r>
          </a:p>
          <a:p>
            <a:pPr lvl="3"/>
            <a:r>
              <a:rPr lang="en-CA" dirty="0"/>
              <a:t>Niacin, OCP, Corticosteroids, Growth Hormone Tx, Protease </a:t>
            </a:r>
            <a:r>
              <a:rPr lang="en-CA" dirty="0" err="1"/>
              <a:t>Inhib</a:t>
            </a:r>
            <a:endParaRPr lang="en-CA" dirty="0"/>
          </a:p>
          <a:p>
            <a:pPr lvl="2"/>
            <a:r>
              <a:rPr lang="en-CA" dirty="0"/>
              <a:t>Genodermatoses</a:t>
            </a:r>
          </a:p>
          <a:p>
            <a:pPr lvl="3"/>
            <a:r>
              <a:rPr lang="en-CA" dirty="0"/>
              <a:t>Familial acanthosis nigricans (FGFR3 gene)</a:t>
            </a:r>
          </a:p>
          <a:p>
            <a:pPr lvl="3"/>
            <a:r>
              <a:rPr lang="en-CA" dirty="0"/>
              <a:t>Beare-Stevenson cutis gyrate syndrome (FGFR2 gene)</a:t>
            </a:r>
          </a:p>
          <a:p>
            <a:pPr lvl="3"/>
            <a:endParaRPr lang="en-CA" dirty="0"/>
          </a:p>
        </p:txBody>
      </p:sp>
      <p:sp>
        <p:nvSpPr>
          <p:cNvPr id="6" name="Title 1">
            <a:extLst>
              <a:ext uri="{FF2B5EF4-FFF2-40B4-BE49-F238E27FC236}">
                <a16:creationId xmlns:a16="http://schemas.microsoft.com/office/drawing/2014/main" id="{2DF6BB3A-967E-4201-6E4D-3C6014345A50}"/>
              </a:ext>
            </a:extLst>
          </p:cNvPr>
          <p:cNvSpPr>
            <a:spLocks noGrp="1"/>
          </p:cNvSpPr>
          <p:nvPr>
            <p:ph type="title"/>
          </p:nvPr>
        </p:nvSpPr>
        <p:spPr>
          <a:xfrm>
            <a:off x="457200" y="51359"/>
            <a:ext cx="8229600" cy="1143000"/>
          </a:xfrm>
        </p:spPr>
        <p:txBody>
          <a:bodyPr>
            <a:normAutofit/>
          </a:bodyPr>
          <a:lstStyle/>
          <a:p>
            <a:r>
              <a:rPr lang="en-US" dirty="0"/>
              <a:t>Case #7 – Acanthosis nigricans</a:t>
            </a:r>
          </a:p>
        </p:txBody>
      </p:sp>
    </p:spTree>
    <p:extLst>
      <p:ext uri="{BB962C8B-B14F-4D97-AF65-F5344CB8AC3E}">
        <p14:creationId xmlns:p14="http://schemas.microsoft.com/office/powerpoint/2010/main" val="29055661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08BCF-D943-FB55-C2DC-BF11D80D1064}"/>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08C25E0E-5474-7B9D-A775-15783C94130C}"/>
              </a:ext>
            </a:extLst>
          </p:cNvPr>
          <p:cNvSpPr txBox="1"/>
          <p:nvPr/>
        </p:nvSpPr>
        <p:spPr>
          <a:xfrm>
            <a:off x="4674557" y="6087141"/>
            <a:ext cx="4093558" cy="646331"/>
          </a:xfrm>
          <a:prstGeom prst="rect">
            <a:avLst/>
          </a:prstGeom>
          <a:noFill/>
        </p:spPr>
        <p:txBody>
          <a:bodyPr wrap="none" rtlCol="0">
            <a:spAutoFit/>
          </a:bodyPr>
          <a:lstStyle/>
          <a:p>
            <a:pPr algn="r"/>
            <a:r>
              <a:rPr lang="en-CA" dirty="0"/>
              <a:t>JAAD Case Reports</a:t>
            </a:r>
          </a:p>
          <a:p>
            <a:pPr algn="r"/>
            <a:r>
              <a:rPr lang="en-CA" dirty="0"/>
              <a:t>Volume 63, September 2025, Pages 162-4</a:t>
            </a:r>
          </a:p>
        </p:txBody>
      </p:sp>
      <p:pic>
        <p:nvPicPr>
          <p:cNvPr id="4" name="Picture 3" descr="A close-up of a skin disease&#10;&#10;AI-generated content may be incorrect.">
            <a:extLst>
              <a:ext uri="{FF2B5EF4-FFF2-40B4-BE49-F238E27FC236}">
                <a16:creationId xmlns:a16="http://schemas.microsoft.com/office/drawing/2014/main" id="{65EBEEBE-EF0C-CFBC-28FA-A1B2B3BE8772}"/>
              </a:ext>
            </a:extLst>
          </p:cNvPr>
          <p:cNvPicPr>
            <a:picLocks noChangeAspect="1"/>
          </p:cNvPicPr>
          <p:nvPr/>
        </p:nvPicPr>
        <p:blipFill>
          <a:blip r:embed="rId2"/>
          <a:stretch>
            <a:fillRect/>
          </a:stretch>
        </p:blipFill>
        <p:spPr>
          <a:xfrm>
            <a:off x="1651447" y="1417638"/>
            <a:ext cx="5841106" cy="4529561"/>
          </a:xfrm>
          <a:prstGeom prst="rect">
            <a:avLst/>
          </a:prstGeom>
          <a:ln w="38100">
            <a:solidFill>
              <a:schemeClr val="tx1"/>
            </a:solidFill>
          </a:ln>
        </p:spPr>
      </p:pic>
      <p:sp>
        <p:nvSpPr>
          <p:cNvPr id="6" name="Title 5">
            <a:extLst>
              <a:ext uri="{FF2B5EF4-FFF2-40B4-BE49-F238E27FC236}">
                <a16:creationId xmlns:a16="http://schemas.microsoft.com/office/drawing/2014/main" id="{B8E3607E-7248-8009-0943-A1F935FF7657}"/>
              </a:ext>
            </a:extLst>
          </p:cNvPr>
          <p:cNvSpPr>
            <a:spLocks noGrp="1"/>
          </p:cNvSpPr>
          <p:nvPr>
            <p:ph type="title"/>
          </p:nvPr>
        </p:nvSpPr>
        <p:spPr>
          <a:xfrm>
            <a:off x="457200" y="11167"/>
            <a:ext cx="8229600" cy="1143000"/>
          </a:xfrm>
        </p:spPr>
        <p:txBody>
          <a:bodyPr/>
          <a:lstStyle/>
          <a:p>
            <a:r>
              <a:rPr lang="en-CA" dirty="0"/>
              <a:t>Case #8 – This is No Fable</a:t>
            </a:r>
          </a:p>
        </p:txBody>
      </p:sp>
    </p:spTree>
    <p:extLst>
      <p:ext uri="{BB962C8B-B14F-4D97-AF65-F5344CB8AC3E}">
        <p14:creationId xmlns:p14="http://schemas.microsoft.com/office/powerpoint/2010/main" val="3666133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F8DAD-A37A-EF87-91EA-18EF801D6C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359AD-5854-6EFC-F384-F751C151D599}"/>
              </a:ext>
            </a:extLst>
          </p:cNvPr>
          <p:cNvSpPr>
            <a:spLocks noGrp="1"/>
          </p:cNvSpPr>
          <p:nvPr>
            <p:ph type="title"/>
          </p:nvPr>
        </p:nvSpPr>
        <p:spPr>
          <a:xfrm>
            <a:off x="457200" y="418183"/>
            <a:ext cx="8229600" cy="1143000"/>
          </a:xfrm>
        </p:spPr>
        <p:txBody>
          <a:bodyPr>
            <a:normAutofit fontScale="90000"/>
          </a:bodyPr>
          <a:lstStyle/>
          <a:p>
            <a:r>
              <a:rPr lang="en-US" dirty="0"/>
              <a:t>Case #8 – AESOP Syndrome</a:t>
            </a:r>
            <a:br>
              <a:rPr lang="en-US" dirty="0"/>
            </a:br>
            <a:r>
              <a:rPr lang="en-GB" dirty="0"/>
              <a:t>Adenopathy and Extensive Skin patch Overlying a Plasmacytoma</a:t>
            </a:r>
            <a:endParaRPr lang="en-US" dirty="0"/>
          </a:p>
        </p:txBody>
      </p:sp>
      <p:sp>
        <p:nvSpPr>
          <p:cNvPr id="3" name="Content Placeholder 2">
            <a:extLst>
              <a:ext uri="{FF2B5EF4-FFF2-40B4-BE49-F238E27FC236}">
                <a16:creationId xmlns:a16="http://schemas.microsoft.com/office/drawing/2014/main" id="{67938992-92B9-911D-7FE9-592F8CA282F7}"/>
              </a:ext>
            </a:extLst>
          </p:cNvPr>
          <p:cNvSpPr>
            <a:spLocks noGrp="1"/>
          </p:cNvSpPr>
          <p:nvPr>
            <p:ph idx="1"/>
          </p:nvPr>
        </p:nvSpPr>
        <p:spPr>
          <a:xfrm>
            <a:off x="457200" y="1947644"/>
            <a:ext cx="8601740" cy="5165724"/>
          </a:xfrm>
        </p:spPr>
        <p:txBody>
          <a:bodyPr>
            <a:normAutofit fontScale="92500" lnSpcReduction="20000"/>
          </a:bodyPr>
          <a:lstStyle/>
          <a:p>
            <a:r>
              <a:rPr lang="en-CA" dirty="0"/>
              <a:t>Clinical DDx:</a:t>
            </a:r>
          </a:p>
          <a:p>
            <a:pPr lvl="1"/>
            <a:r>
              <a:rPr lang="en-CA" dirty="0"/>
              <a:t>Lichen amyloidosis, angiosarcoma, erythema </a:t>
            </a:r>
            <a:r>
              <a:rPr lang="en-CA" dirty="0" err="1"/>
              <a:t>migrans</a:t>
            </a:r>
            <a:r>
              <a:rPr lang="en-CA" dirty="0"/>
              <a:t>, inflammatory morphea </a:t>
            </a:r>
          </a:p>
          <a:p>
            <a:r>
              <a:rPr lang="en-CA" dirty="0"/>
              <a:t>Distinguishing features:</a:t>
            </a:r>
          </a:p>
          <a:p>
            <a:pPr lvl="1"/>
            <a:r>
              <a:rPr lang="en-CA" dirty="0"/>
              <a:t>Usually overlies bony prominence</a:t>
            </a:r>
          </a:p>
          <a:p>
            <a:pPr lvl="1"/>
            <a:r>
              <a:rPr lang="en-CA" dirty="0"/>
              <a:t>Dilated </a:t>
            </a:r>
            <a:r>
              <a:rPr lang="en-CA" dirty="0" err="1"/>
              <a:t>telangectasias</a:t>
            </a:r>
            <a:endParaRPr lang="en-CA" dirty="0"/>
          </a:p>
          <a:p>
            <a:pPr lvl="1"/>
            <a:r>
              <a:rPr lang="en-CA" dirty="0"/>
              <a:t>Associated regional lymphadenopathy</a:t>
            </a:r>
          </a:p>
          <a:p>
            <a:r>
              <a:rPr lang="en-CA" dirty="0"/>
              <a:t>Commonly associated internal malignancies:</a:t>
            </a:r>
          </a:p>
          <a:p>
            <a:pPr lvl="1"/>
            <a:r>
              <a:rPr lang="en-CA" dirty="0"/>
              <a:t>Plasmacytoma</a:t>
            </a:r>
          </a:p>
          <a:p>
            <a:pPr lvl="1"/>
            <a:r>
              <a:rPr lang="en-CA" dirty="0"/>
              <a:t>Often early signs of POEMS Syndrome (polyneuropathy, organomegaly, endocrinopathy, M-protein, and skin changes)</a:t>
            </a:r>
          </a:p>
          <a:p>
            <a:endParaRPr lang="en-US" dirty="0"/>
          </a:p>
        </p:txBody>
      </p:sp>
    </p:spTree>
    <p:extLst>
      <p:ext uri="{BB962C8B-B14F-4D97-AF65-F5344CB8AC3E}">
        <p14:creationId xmlns:p14="http://schemas.microsoft.com/office/powerpoint/2010/main" val="29615521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EF541-C2B8-2532-18E8-74244BB8AC0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010001-12CF-9B90-B96F-75982DFF21F2}"/>
              </a:ext>
            </a:extLst>
          </p:cNvPr>
          <p:cNvSpPr>
            <a:spLocks noGrp="1"/>
          </p:cNvSpPr>
          <p:nvPr>
            <p:ph idx="1"/>
          </p:nvPr>
        </p:nvSpPr>
        <p:spPr>
          <a:xfrm>
            <a:off x="457200" y="2245358"/>
            <a:ext cx="8601740" cy="5165724"/>
          </a:xfrm>
        </p:spPr>
        <p:txBody>
          <a:bodyPr>
            <a:normAutofit/>
          </a:bodyPr>
          <a:lstStyle/>
          <a:p>
            <a:r>
              <a:rPr lang="en-CA" dirty="0"/>
              <a:t>Pathophysiology:</a:t>
            </a:r>
          </a:p>
          <a:p>
            <a:pPr lvl="1"/>
            <a:r>
              <a:rPr lang="en-GB" dirty="0"/>
              <a:t>The underlying clonal plasma cells, usually producing </a:t>
            </a:r>
          </a:p>
          <a:p>
            <a:pPr marL="457200" lvl="1" indent="0">
              <a:buNone/>
            </a:pPr>
            <a:r>
              <a:rPr lang="en-GB" dirty="0"/>
              <a:t>gamma light chains, secrete high levels of pro-inflammatory and angiogenic growth factors causing skin changes.</a:t>
            </a:r>
            <a:endParaRPr lang="en-CA" dirty="0"/>
          </a:p>
          <a:p>
            <a:pPr lvl="1"/>
            <a:endParaRPr lang="en-CA" dirty="0"/>
          </a:p>
          <a:p>
            <a:r>
              <a:rPr lang="en-CA" dirty="0"/>
              <a:t>Treatment(s):</a:t>
            </a:r>
          </a:p>
          <a:p>
            <a:pPr lvl="1"/>
            <a:r>
              <a:rPr lang="en-CA" dirty="0"/>
              <a:t>Treat malignancy</a:t>
            </a:r>
          </a:p>
        </p:txBody>
      </p:sp>
      <p:sp>
        <p:nvSpPr>
          <p:cNvPr id="6" name="Title 1">
            <a:extLst>
              <a:ext uri="{FF2B5EF4-FFF2-40B4-BE49-F238E27FC236}">
                <a16:creationId xmlns:a16="http://schemas.microsoft.com/office/drawing/2014/main" id="{551FF2AB-5505-105F-80FB-F9702C89C58A}"/>
              </a:ext>
            </a:extLst>
          </p:cNvPr>
          <p:cNvSpPr>
            <a:spLocks noGrp="1"/>
          </p:cNvSpPr>
          <p:nvPr>
            <p:ph type="title"/>
          </p:nvPr>
        </p:nvSpPr>
        <p:spPr>
          <a:xfrm>
            <a:off x="457200" y="875384"/>
            <a:ext cx="8229600" cy="1143000"/>
          </a:xfrm>
        </p:spPr>
        <p:txBody>
          <a:bodyPr>
            <a:normAutofit fontScale="90000"/>
          </a:bodyPr>
          <a:lstStyle/>
          <a:p>
            <a:r>
              <a:rPr lang="en-US" dirty="0"/>
              <a:t>Case #8 – AESOP Syndrome</a:t>
            </a:r>
            <a:br>
              <a:rPr lang="en-US" dirty="0"/>
            </a:br>
            <a:r>
              <a:rPr lang="en-GB" dirty="0"/>
              <a:t>Adenopathy and Extensive Skin patch Overlying a Plasmacytoma</a:t>
            </a:r>
            <a:br>
              <a:rPr lang="en-US" dirty="0"/>
            </a:br>
            <a:endParaRPr lang="en-US" dirty="0"/>
          </a:p>
        </p:txBody>
      </p:sp>
    </p:spTree>
    <p:extLst>
      <p:ext uri="{BB962C8B-B14F-4D97-AF65-F5344CB8AC3E}">
        <p14:creationId xmlns:p14="http://schemas.microsoft.com/office/powerpoint/2010/main" val="468871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B6241-A386-DEA3-4253-B15BF06286D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EEFDC6-5885-21D4-18C9-8832A5818D42}"/>
              </a:ext>
            </a:extLst>
          </p:cNvPr>
          <p:cNvSpPr>
            <a:spLocks noGrp="1"/>
          </p:cNvSpPr>
          <p:nvPr>
            <p:ph idx="1"/>
          </p:nvPr>
        </p:nvSpPr>
        <p:spPr>
          <a:xfrm>
            <a:off x="457200" y="2162182"/>
            <a:ext cx="8601740" cy="5649318"/>
          </a:xfrm>
        </p:spPr>
        <p:txBody>
          <a:bodyPr>
            <a:normAutofit/>
          </a:bodyPr>
          <a:lstStyle/>
          <a:p>
            <a:r>
              <a:rPr lang="en-CA" dirty="0"/>
              <a:t>Can it be seen with other conditions?</a:t>
            </a:r>
          </a:p>
          <a:p>
            <a:pPr lvl="1"/>
            <a:r>
              <a:rPr lang="en-CA" dirty="0"/>
              <a:t>NO</a:t>
            </a:r>
          </a:p>
        </p:txBody>
      </p:sp>
      <p:sp>
        <p:nvSpPr>
          <p:cNvPr id="6" name="Title 1">
            <a:extLst>
              <a:ext uri="{FF2B5EF4-FFF2-40B4-BE49-F238E27FC236}">
                <a16:creationId xmlns:a16="http://schemas.microsoft.com/office/drawing/2014/main" id="{79668B75-D664-DF16-A2C9-B811F7CCDB95}"/>
              </a:ext>
            </a:extLst>
          </p:cNvPr>
          <p:cNvSpPr>
            <a:spLocks noGrp="1"/>
          </p:cNvSpPr>
          <p:nvPr>
            <p:ph type="title"/>
          </p:nvPr>
        </p:nvSpPr>
        <p:spPr>
          <a:xfrm>
            <a:off x="457200" y="524507"/>
            <a:ext cx="8229600" cy="1143000"/>
          </a:xfrm>
        </p:spPr>
        <p:txBody>
          <a:bodyPr>
            <a:normAutofit fontScale="90000"/>
          </a:bodyPr>
          <a:lstStyle/>
          <a:p>
            <a:r>
              <a:rPr lang="en-US" dirty="0"/>
              <a:t>Case #8 – AESOP Syndrome</a:t>
            </a:r>
            <a:br>
              <a:rPr lang="en-US" dirty="0"/>
            </a:br>
            <a:r>
              <a:rPr lang="en-GB" dirty="0"/>
              <a:t>Adenopathy and Extensive Skin patch Overlying a Plasmacytoma</a:t>
            </a:r>
            <a:endParaRPr lang="en-US" dirty="0"/>
          </a:p>
        </p:txBody>
      </p:sp>
    </p:spTree>
    <p:extLst>
      <p:ext uri="{BB962C8B-B14F-4D97-AF65-F5344CB8AC3E}">
        <p14:creationId xmlns:p14="http://schemas.microsoft.com/office/powerpoint/2010/main" val="30973775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A30E4-96EE-0562-7ACC-D02BA3D94B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C4F3AE-F94A-DE7E-A89F-68B5A9D3A58E}"/>
              </a:ext>
            </a:extLst>
          </p:cNvPr>
          <p:cNvSpPr>
            <a:spLocks noGrp="1"/>
          </p:cNvSpPr>
          <p:nvPr>
            <p:ph type="title"/>
          </p:nvPr>
        </p:nvSpPr>
        <p:spPr>
          <a:xfrm>
            <a:off x="457200" y="35406"/>
            <a:ext cx="8229600" cy="1143000"/>
          </a:xfrm>
        </p:spPr>
        <p:txBody>
          <a:bodyPr>
            <a:normAutofit/>
          </a:bodyPr>
          <a:lstStyle/>
          <a:p>
            <a:r>
              <a:rPr lang="en-US" dirty="0"/>
              <a:t>Case #9 – Time for Dessert</a:t>
            </a:r>
          </a:p>
        </p:txBody>
      </p:sp>
      <p:sp>
        <p:nvSpPr>
          <p:cNvPr id="10" name="TextBox 9">
            <a:extLst>
              <a:ext uri="{FF2B5EF4-FFF2-40B4-BE49-F238E27FC236}">
                <a16:creationId xmlns:a16="http://schemas.microsoft.com/office/drawing/2014/main" id="{D4DC8C6F-0DCC-B15E-0D11-F4E81832F7AC}"/>
              </a:ext>
            </a:extLst>
          </p:cNvPr>
          <p:cNvSpPr txBox="1"/>
          <p:nvPr/>
        </p:nvSpPr>
        <p:spPr>
          <a:xfrm>
            <a:off x="6193192" y="6304783"/>
            <a:ext cx="2529795" cy="276999"/>
          </a:xfrm>
          <a:prstGeom prst="rect">
            <a:avLst/>
          </a:prstGeom>
          <a:noFill/>
        </p:spPr>
        <p:txBody>
          <a:bodyPr wrap="none" rtlCol="0">
            <a:spAutoFit/>
          </a:bodyPr>
          <a:lstStyle/>
          <a:p>
            <a:r>
              <a:rPr lang="en-GB" sz="1200" dirty="0"/>
              <a:t>Dermatology, Bologna, 5</a:t>
            </a:r>
            <a:r>
              <a:rPr lang="en-GB" sz="1200" baseline="30000" dirty="0"/>
              <a:t>th</a:t>
            </a:r>
            <a:r>
              <a:rPr lang="en-GB" sz="1200" dirty="0"/>
              <a:t> Ed. Pg. 453</a:t>
            </a:r>
            <a:endParaRPr lang="en-CA" sz="1200" dirty="0"/>
          </a:p>
        </p:txBody>
      </p:sp>
      <p:pic>
        <p:nvPicPr>
          <p:cNvPr id="5" name="Picture 4">
            <a:extLst>
              <a:ext uri="{FF2B5EF4-FFF2-40B4-BE49-F238E27FC236}">
                <a16:creationId xmlns:a16="http://schemas.microsoft.com/office/drawing/2014/main" id="{8381130D-F65B-9C6D-120C-84F33E06D2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3685" y="1178406"/>
            <a:ext cx="4378750" cy="2920896"/>
          </a:xfrm>
          <a:prstGeom prst="rect">
            <a:avLst/>
          </a:prstGeom>
          <a:ln w="38100">
            <a:solidFill>
              <a:schemeClr val="tx1"/>
            </a:solidFill>
          </a:ln>
        </p:spPr>
      </p:pic>
      <p:pic>
        <p:nvPicPr>
          <p:cNvPr id="7" name="Picture 6" descr="Close-up of a person's face with a rash&#10;&#10;AI-generated content may be incorrect.">
            <a:extLst>
              <a:ext uri="{FF2B5EF4-FFF2-40B4-BE49-F238E27FC236}">
                <a16:creationId xmlns:a16="http://schemas.microsoft.com/office/drawing/2014/main" id="{357D5E2F-27A1-D211-5E98-D4D5390C15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66563" y="1178406"/>
            <a:ext cx="3620237" cy="4851279"/>
          </a:xfrm>
          <a:prstGeom prst="rect">
            <a:avLst/>
          </a:prstGeom>
          <a:ln w="38100">
            <a:solidFill>
              <a:schemeClr val="tx1"/>
            </a:solidFill>
          </a:ln>
        </p:spPr>
      </p:pic>
    </p:spTree>
    <p:extLst>
      <p:ext uri="{BB962C8B-B14F-4D97-AF65-F5344CB8AC3E}">
        <p14:creationId xmlns:p14="http://schemas.microsoft.com/office/powerpoint/2010/main" val="19636344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45D8F-1D5C-7E82-C370-934675BF036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86192A1-77F6-E93E-75FB-B43D53A8FEE4}"/>
              </a:ext>
            </a:extLst>
          </p:cNvPr>
          <p:cNvSpPr>
            <a:spLocks noGrp="1"/>
          </p:cNvSpPr>
          <p:nvPr>
            <p:ph type="title"/>
          </p:nvPr>
        </p:nvSpPr>
        <p:spPr>
          <a:xfrm>
            <a:off x="457200" y="35406"/>
            <a:ext cx="8229600" cy="1143000"/>
          </a:xfrm>
        </p:spPr>
        <p:txBody>
          <a:bodyPr>
            <a:normAutofit fontScale="90000"/>
          </a:bodyPr>
          <a:lstStyle/>
          <a:p>
            <a:r>
              <a:rPr lang="en-US" dirty="0"/>
              <a:t>Case #9 – Neutrophilic dermatoses –</a:t>
            </a:r>
            <a:br>
              <a:rPr lang="en-US" dirty="0"/>
            </a:br>
            <a:r>
              <a:rPr lang="en-US" dirty="0"/>
              <a:t>Acute Febrile Neutrophilic Dermatosis</a:t>
            </a:r>
          </a:p>
        </p:txBody>
      </p:sp>
      <p:grpSp>
        <p:nvGrpSpPr>
          <p:cNvPr id="13" name="Group 12">
            <a:extLst>
              <a:ext uri="{FF2B5EF4-FFF2-40B4-BE49-F238E27FC236}">
                <a16:creationId xmlns:a16="http://schemas.microsoft.com/office/drawing/2014/main" id="{AB7AE7AC-5930-61EF-B7BE-3AC02C8058D5}"/>
              </a:ext>
            </a:extLst>
          </p:cNvPr>
          <p:cNvGrpSpPr/>
          <p:nvPr/>
        </p:nvGrpSpPr>
        <p:grpSpPr>
          <a:xfrm>
            <a:off x="0" y="1791343"/>
            <a:ext cx="9144000" cy="4214382"/>
            <a:chOff x="0" y="1998677"/>
            <a:chExt cx="9144000" cy="4214382"/>
          </a:xfrm>
        </p:grpSpPr>
        <p:pic>
          <p:nvPicPr>
            <p:cNvPr id="10" name="Picture 9" descr="A close-up of a white card&#10;&#10;AI-generated content may be incorrect.">
              <a:extLst>
                <a:ext uri="{FF2B5EF4-FFF2-40B4-BE49-F238E27FC236}">
                  <a16:creationId xmlns:a16="http://schemas.microsoft.com/office/drawing/2014/main" id="{E2C3A167-4C5E-CA3C-6303-43A8B689FBC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998677"/>
              <a:ext cx="9144000" cy="2860646"/>
            </a:xfrm>
            <a:prstGeom prst="rect">
              <a:avLst/>
            </a:prstGeom>
          </p:spPr>
        </p:pic>
        <p:pic>
          <p:nvPicPr>
            <p:cNvPr id="12" name="Picture 11" descr="A black text on a white background&#10;&#10;AI-generated content may be incorrect.">
              <a:extLst>
                <a:ext uri="{FF2B5EF4-FFF2-40B4-BE49-F238E27FC236}">
                  <a16:creationId xmlns:a16="http://schemas.microsoft.com/office/drawing/2014/main" id="{D78BC7F9-1BE2-2C40-FD8E-A6041DA4A8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859323"/>
              <a:ext cx="9144000" cy="1353736"/>
            </a:xfrm>
            <a:prstGeom prst="rect">
              <a:avLst/>
            </a:prstGeom>
          </p:spPr>
        </p:pic>
      </p:grpSp>
      <p:sp>
        <p:nvSpPr>
          <p:cNvPr id="14" name="TextBox 13">
            <a:extLst>
              <a:ext uri="{FF2B5EF4-FFF2-40B4-BE49-F238E27FC236}">
                <a16:creationId xmlns:a16="http://schemas.microsoft.com/office/drawing/2014/main" id="{ADA9F400-0255-D085-4DF7-A0D05C61A482}"/>
              </a:ext>
            </a:extLst>
          </p:cNvPr>
          <p:cNvSpPr txBox="1"/>
          <p:nvPr/>
        </p:nvSpPr>
        <p:spPr>
          <a:xfrm>
            <a:off x="6384578" y="6347313"/>
            <a:ext cx="2529795" cy="276999"/>
          </a:xfrm>
          <a:prstGeom prst="rect">
            <a:avLst/>
          </a:prstGeom>
          <a:noFill/>
        </p:spPr>
        <p:txBody>
          <a:bodyPr wrap="none" rtlCol="0">
            <a:spAutoFit/>
          </a:bodyPr>
          <a:lstStyle/>
          <a:p>
            <a:r>
              <a:rPr lang="en-GB" sz="1200" dirty="0"/>
              <a:t>Dermatology, Bologna, 5</a:t>
            </a:r>
            <a:r>
              <a:rPr lang="en-GB" sz="1200" baseline="30000" dirty="0"/>
              <a:t>th</a:t>
            </a:r>
            <a:r>
              <a:rPr lang="en-GB" sz="1200" dirty="0"/>
              <a:t> Ed. Pg. 456</a:t>
            </a:r>
            <a:endParaRPr lang="en-CA" sz="1200" dirty="0"/>
          </a:p>
        </p:txBody>
      </p:sp>
    </p:spTree>
    <p:extLst>
      <p:ext uri="{BB962C8B-B14F-4D97-AF65-F5344CB8AC3E}">
        <p14:creationId xmlns:p14="http://schemas.microsoft.com/office/powerpoint/2010/main" val="584713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02328-5AC3-D42B-80E2-EB674D07859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A8D57F-EFCA-4F0C-902F-265E9595D0F2}"/>
              </a:ext>
            </a:extLst>
          </p:cNvPr>
          <p:cNvSpPr>
            <a:spLocks noGrp="1"/>
          </p:cNvSpPr>
          <p:nvPr>
            <p:ph idx="1"/>
          </p:nvPr>
        </p:nvSpPr>
        <p:spPr>
          <a:xfrm>
            <a:off x="457200" y="1564872"/>
            <a:ext cx="8601740" cy="5165724"/>
          </a:xfrm>
        </p:spPr>
        <p:txBody>
          <a:bodyPr>
            <a:normAutofit/>
          </a:bodyPr>
          <a:lstStyle/>
          <a:p>
            <a:r>
              <a:rPr lang="en-CA" dirty="0"/>
              <a:t>Clinical DDx (in brief):</a:t>
            </a:r>
          </a:p>
          <a:p>
            <a:pPr lvl="1"/>
            <a:r>
              <a:rPr lang="en-CA" dirty="0"/>
              <a:t>Cellulitis, Erythema multiforme, Arthropod bites</a:t>
            </a:r>
          </a:p>
          <a:p>
            <a:r>
              <a:rPr lang="en-CA" dirty="0"/>
              <a:t>Distinguishing features:</a:t>
            </a:r>
          </a:p>
          <a:p>
            <a:pPr lvl="1"/>
            <a:r>
              <a:rPr lang="en-CA" dirty="0"/>
              <a:t>Tender, non-pruritic papules coalescing into plaques</a:t>
            </a:r>
          </a:p>
          <a:p>
            <a:pPr lvl="1"/>
            <a:r>
              <a:rPr lang="en-CA" dirty="0"/>
              <a:t>Pseudo-vesicular, </a:t>
            </a:r>
            <a:r>
              <a:rPr lang="en-CA" dirty="0" err="1"/>
              <a:t>mammilated</a:t>
            </a:r>
            <a:endParaRPr lang="en-CA" dirty="0"/>
          </a:p>
          <a:p>
            <a:pPr lvl="1"/>
            <a:r>
              <a:rPr lang="en-CA" dirty="0"/>
              <a:t>More widespread than other causes</a:t>
            </a:r>
          </a:p>
          <a:p>
            <a:r>
              <a:rPr lang="en-CA" dirty="0"/>
              <a:t>Commonly associated internal malignancies:</a:t>
            </a:r>
          </a:p>
          <a:p>
            <a:pPr lvl="1"/>
            <a:r>
              <a:rPr lang="en-CA" dirty="0"/>
              <a:t>Acute myelogenous leukemia</a:t>
            </a:r>
          </a:p>
          <a:p>
            <a:pPr lvl="1"/>
            <a:r>
              <a:rPr lang="en-CA" dirty="0"/>
              <a:t>Myelodysplasia (including VEXAS syndrome)</a:t>
            </a:r>
          </a:p>
          <a:p>
            <a:endParaRPr lang="en-US" dirty="0"/>
          </a:p>
        </p:txBody>
      </p:sp>
      <p:sp>
        <p:nvSpPr>
          <p:cNvPr id="6" name="Title 1">
            <a:extLst>
              <a:ext uri="{FF2B5EF4-FFF2-40B4-BE49-F238E27FC236}">
                <a16:creationId xmlns:a16="http://schemas.microsoft.com/office/drawing/2014/main" id="{692B437C-5940-7D53-EDEF-6D23D169603D}"/>
              </a:ext>
            </a:extLst>
          </p:cNvPr>
          <p:cNvSpPr>
            <a:spLocks noGrp="1"/>
          </p:cNvSpPr>
          <p:nvPr>
            <p:ph type="title"/>
          </p:nvPr>
        </p:nvSpPr>
        <p:spPr>
          <a:xfrm>
            <a:off x="457200" y="35406"/>
            <a:ext cx="8229600" cy="1143000"/>
          </a:xfrm>
        </p:spPr>
        <p:txBody>
          <a:bodyPr>
            <a:normAutofit fontScale="90000"/>
          </a:bodyPr>
          <a:lstStyle/>
          <a:p>
            <a:r>
              <a:rPr lang="en-US" dirty="0"/>
              <a:t>Case #9 – Neutrophilic dermatoses –</a:t>
            </a:r>
            <a:br>
              <a:rPr lang="en-US" dirty="0"/>
            </a:br>
            <a:r>
              <a:rPr lang="en-US" dirty="0"/>
              <a:t>Acute Febrile Neutrophilic Dermatosis</a:t>
            </a:r>
          </a:p>
        </p:txBody>
      </p:sp>
    </p:spTree>
    <p:extLst>
      <p:ext uri="{BB962C8B-B14F-4D97-AF65-F5344CB8AC3E}">
        <p14:creationId xmlns:p14="http://schemas.microsoft.com/office/powerpoint/2010/main" val="22680969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42F74-3D1A-FFA0-2E36-D2743D312B3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4E3EDE-5BE0-2F27-D829-3EFA950B192E}"/>
              </a:ext>
            </a:extLst>
          </p:cNvPr>
          <p:cNvSpPr>
            <a:spLocks noGrp="1"/>
          </p:cNvSpPr>
          <p:nvPr>
            <p:ph idx="1"/>
          </p:nvPr>
        </p:nvSpPr>
        <p:spPr>
          <a:xfrm>
            <a:off x="457200" y="1564872"/>
            <a:ext cx="8601740" cy="5165724"/>
          </a:xfrm>
        </p:spPr>
        <p:txBody>
          <a:bodyPr>
            <a:normAutofit/>
          </a:bodyPr>
          <a:lstStyle/>
          <a:p>
            <a:r>
              <a:rPr lang="en-CA" dirty="0"/>
              <a:t>Pathophysiology:</a:t>
            </a:r>
          </a:p>
          <a:p>
            <a:pPr lvl="1"/>
            <a:r>
              <a:rPr lang="en-CA" dirty="0"/>
              <a:t>Neutrophils in the cutaneous infiltrate and the malignant myeloid clone appear to share a clonal progenitor</a:t>
            </a:r>
          </a:p>
          <a:p>
            <a:pPr marL="457200" lvl="1" indent="0">
              <a:buNone/>
            </a:pPr>
            <a:endParaRPr lang="en-CA" dirty="0"/>
          </a:p>
          <a:p>
            <a:r>
              <a:rPr lang="en-CA" dirty="0"/>
              <a:t>Treatment(s):</a:t>
            </a:r>
          </a:p>
          <a:p>
            <a:pPr lvl="1"/>
            <a:r>
              <a:rPr lang="en-CA" dirty="0"/>
              <a:t>Find underlying cause (treat malignancy)</a:t>
            </a:r>
          </a:p>
          <a:p>
            <a:pPr lvl="2"/>
            <a:r>
              <a:rPr lang="en-CA" dirty="0"/>
              <a:t>Infection, Meds, AI, </a:t>
            </a:r>
          </a:p>
          <a:p>
            <a:pPr lvl="1"/>
            <a:r>
              <a:rPr lang="en-CA" dirty="0"/>
              <a:t>Prednisone (1mg/kg/day)</a:t>
            </a:r>
          </a:p>
          <a:p>
            <a:pPr lvl="1"/>
            <a:r>
              <a:rPr lang="en-CA" dirty="0"/>
              <a:t>Potassium iodide, colchicine, dapsone</a:t>
            </a:r>
          </a:p>
          <a:p>
            <a:endParaRPr lang="en-US" dirty="0"/>
          </a:p>
        </p:txBody>
      </p:sp>
      <p:sp>
        <p:nvSpPr>
          <p:cNvPr id="5" name="Title 1">
            <a:extLst>
              <a:ext uri="{FF2B5EF4-FFF2-40B4-BE49-F238E27FC236}">
                <a16:creationId xmlns:a16="http://schemas.microsoft.com/office/drawing/2014/main" id="{CDC75B19-C18F-14CB-8A7E-4929385E4D5E}"/>
              </a:ext>
            </a:extLst>
          </p:cNvPr>
          <p:cNvSpPr>
            <a:spLocks noGrp="1"/>
          </p:cNvSpPr>
          <p:nvPr>
            <p:ph type="title"/>
          </p:nvPr>
        </p:nvSpPr>
        <p:spPr>
          <a:xfrm>
            <a:off x="457200" y="136414"/>
            <a:ext cx="8229600" cy="1143000"/>
          </a:xfrm>
        </p:spPr>
        <p:txBody>
          <a:bodyPr>
            <a:normAutofit fontScale="90000"/>
          </a:bodyPr>
          <a:lstStyle/>
          <a:p>
            <a:r>
              <a:rPr lang="en-US" dirty="0"/>
              <a:t>Case #9 – Neutrophilic dermatoses –</a:t>
            </a:r>
            <a:br>
              <a:rPr lang="en-US" dirty="0"/>
            </a:br>
            <a:r>
              <a:rPr lang="en-US" dirty="0"/>
              <a:t>Acute Febrile Neutrophilic Dermatosis</a:t>
            </a:r>
          </a:p>
        </p:txBody>
      </p:sp>
    </p:spTree>
    <p:extLst>
      <p:ext uri="{BB962C8B-B14F-4D97-AF65-F5344CB8AC3E}">
        <p14:creationId xmlns:p14="http://schemas.microsoft.com/office/powerpoint/2010/main" val="158150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702E0-8C81-CFF4-DED0-6F6512A53E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E30394-EC3C-7C07-CE5E-351B0E4B967F}"/>
              </a:ext>
            </a:extLst>
          </p:cNvPr>
          <p:cNvSpPr>
            <a:spLocks noGrp="1"/>
          </p:cNvSpPr>
          <p:nvPr>
            <p:ph type="title"/>
          </p:nvPr>
        </p:nvSpPr>
        <p:spPr>
          <a:xfrm>
            <a:off x="457200" y="40723"/>
            <a:ext cx="8229600" cy="1143000"/>
          </a:xfrm>
        </p:spPr>
        <p:txBody>
          <a:bodyPr/>
          <a:lstStyle/>
          <a:p>
            <a:r>
              <a:rPr lang="en-US" dirty="0"/>
              <a:t>Warm-Up Case</a:t>
            </a:r>
          </a:p>
        </p:txBody>
      </p:sp>
      <p:sp>
        <p:nvSpPr>
          <p:cNvPr id="10" name="TextBox 9">
            <a:extLst>
              <a:ext uri="{FF2B5EF4-FFF2-40B4-BE49-F238E27FC236}">
                <a16:creationId xmlns:a16="http://schemas.microsoft.com/office/drawing/2014/main" id="{EA652C43-3981-CADE-53EE-D82001FD98CB}"/>
              </a:ext>
            </a:extLst>
          </p:cNvPr>
          <p:cNvSpPr txBox="1"/>
          <p:nvPr/>
        </p:nvSpPr>
        <p:spPr>
          <a:xfrm>
            <a:off x="6765152" y="6332944"/>
            <a:ext cx="1360244" cy="276999"/>
          </a:xfrm>
          <a:prstGeom prst="rect">
            <a:avLst/>
          </a:prstGeom>
          <a:noFill/>
        </p:spPr>
        <p:txBody>
          <a:bodyPr wrap="none" rtlCol="0">
            <a:spAutoFit/>
          </a:bodyPr>
          <a:lstStyle/>
          <a:p>
            <a:r>
              <a:rPr lang="en-GB" sz="1200" dirty="0"/>
              <a:t>healthywoman.org</a:t>
            </a:r>
            <a:endParaRPr lang="en-CA" sz="1200" dirty="0"/>
          </a:p>
        </p:txBody>
      </p:sp>
      <p:pic>
        <p:nvPicPr>
          <p:cNvPr id="6" name="Picture 5" descr="A cartoon of a pink brain with arms and legs&#10;&#10;AI-generated content may be incorrect.">
            <a:extLst>
              <a:ext uri="{FF2B5EF4-FFF2-40B4-BE49-F238E27FC236}">
                <a16:creationId xmlns:a16="http://schemas.microsoft.com/office/drawing/2014/main" id="{27ED991C-D3A8-9FF0-A114-D0480549D5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14273" y="1671547"/>
            <a:ext cx="6547494" cy="4499116"/>
          </a:xfrm>
          <a:prstGeom prst="rect">
            <a:avLst/>
          </a:prstGeom>
          <a:ln w="38100">
            <a:solidFill>
              <a:schemeClr val="tx1"/>
            </a:solidFill>
          </a:ln>
        </p:spPr>
      </p:pic>
    </p:spTree>
    <p:extLst>
      <p:ext uri="{BB962C8B-B14F-4D97-AF65-F5344CB8AC3E}">
        <p14:creationId xmlns:p14="http://schemas.microsoft.com/office/powerpoint/2010/main" val="14838367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A2F7C-6A8B-1440-C5CA-16D7A192FED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0A35B9-06A2-5953-CE96-B569676C31A3}"/>
              </a:ext>
            </a:extLst>
          </p:cNvPr>
          <p:cNvSpPr>
            <a:spLocks noGrp="1"/>
          </p:cNvSpPr>
          <p:nvPr>
            <p:ph idx="1"/>
          </p:nvPr>
        </p:nvSpPr>
        <p:spPr>
          <a:xfrm>
            <a:off x="457200" y="1437280"/>
            <a:ext cx="8601740" cy="5649318"/>
          </a:xfrm>
        </p:spPr>
        <p:txBody>
          <a:bodyPr>
            <a:normAutofit/>
          </a:bodyPr>
          <a:lstStyle/>
          <a:p>
            <a:r>
              <a:rPr lang="en-CA" dirty="0"/>
              <a:t>Can it be seen with other conditions?</a:t>
            </a:r>
          </a:p>
          <a:p>
            <a:pPr lvl="1"/>
            <a:r>
              <a:rPr lang="en-CA" dirty="0"/>
              <a:t>YES (Plenty)</a:t>
            </a:r>
          </a:p>
          <a:p>
            <a:pPr lvl="2"/>
            <a:r>
              <a:rPr lang="en-CA" dirty="0"/>
              <a:t>Infections</a:t>
            </a:r>
          </a:p>
          <a:p>
            <a:pPr lvl="3"/>
            <a:r>
              <a:rPr lang="en-CA" dirty="0"/>
              <a:t>Upper respiratory tract infections</a:t>
            </a:r>
          </a:p>
          <a:p>
            <a:pPr lvl="3"/>
            <a:r>
              <a:rPr lang="en-CA" dirty="0"/>
              <a:t>Bacteria (Yersinia, strep), Mycobacteria, Fungi</a:t>
            </a:r>
          </a:p>
          <a:p>
            <a:pPr lvl="2"/>
            <a:r>
              <a:rPr lang="en-CA" dirty="0"/>
              <a:t>GI disorders</a:t>
            </a:r>
          </a:p>
          <a:p>
            <a:pPr lvl="3"/>
            <a:r>
              <a:rPr lang="en-CA" dirty="0"/>
              <a:t>IBD</a:t>
            </a:r>
          </a:p>
          <a:p>
            <a:pPr lvl="2"/>
            <a:r>
              <a:rPr lang="en-CA" dirty="0"/>
              <a:t>Medications</a:t>
            </a:r>
          </a:p>
          <a:p>
            <a:pPr lvl="3"/>
            <a:r>
              <a:rPr lang="en-CA" dirty="0"/>
              <a:t>Colony stimulating factors</a:t>
            </a:r>
          </a:p>
          <a:p>
            <a:pPr lvl="3"/>
            <a:r>
              <a:rPr lang="en-CA" dirty="0"/>
              <a:t>Retinoids</a:t>
            </a:r>
          </a:p>
          <a:p>
            <a:pPr lvl="3"/>
            <a:r>
              <a:rPr lang="en-CA" dirty="0"/>
              <a:t>Azathioprine</a:t>
            </a:r>
          </a:p>
          <a:p>
            <a:pPr lvl="3"/>
            <a:r>
              <a:rPr lang="en-CA" dirty="0"/>
              <a:t>Antibiotics (minocycline, TMP/SMX, quinolones)</a:t>
            </a:r>
          </a:p>
          <a:p>
            <a:pPr lvl="3"/>
            <a:r>
              <a:rPr lang="en-CA" dirty="0"/>
              <a:t>TNF-alpha inhibitors</a:t>
            </a:r>
          </a:p>
        </p:txBody>
      </p:sp>
      <p:sp>
        <p:nvSpPr>
          <p:cNvPr id="6" name="Title 1">
            <a:extLst>
              <a:ext uri="{FF2B5EF4-FFF2-40B4-BE49-F238E27FC236}">
                <a16:creationId xmlns:a16="http://schemas.microsoft.com/office/drawing/2014/main" id="{F05357C2-9F1F-53A4-5A78-F0DF0D91FC64}"/>
              </a:ext>
            </a:extLst>
          </p:cNvPr>
          <p:cNvSpPr>
            <a:spLocks noGrp="1"/>
          </p:cNvSpPr>
          <p:nvPr>
            <p:ph type="title"/>
          </p:nvPr>
        </p:nvSpPr>
        <p:spPr>
          <a:xfrm>
            <a:off x="457200" y="51359"/>
            <a:ext cx="8229600" cy="1143000"/>
          </a:xfrm>
        </p:spPr>
        <p:txBody>
          <a:bodyPr>
            <a:normAutofit fontScale="90000"/>
          </a:bodyPr>
          <a:lstStyle/>
          <a:p>
            <a:r>
              <a:rPr lang="en-US" dirty="0"/>
              <a:t>Case #9 – Neutrophilic dermatoses</a:t>
            </a:r>
            <a:br>
              <a:rPr lang="en-US" dirty="0"/>
            </a:br>
            <a:r>
              <a:rPr lang="en-US" dirty="0"/>
              <a:t>Acute Febrile Neutrophilic Dermatosis</a:t>
            </a:r>
          </a:p>
        </p:txBody>
      </p:sp>
    </p:spTree>
    <p:extLst>
      <p:ext uri="{BB962C8B-B14F-4D97-AF65-F5344CB8AC3E}">
        <p14:creationId xmlns:p14="http://schemas.microsoft.com/office/powerpoint/2010/main" val="26117532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5A5EF-0B3D-9F41-28E5-6639FFC0F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64827C-1FCA-CA6B-8C33-C04E0B268C2C}"/>
              </a:ext>
            </a:extLst>
          </p:cNvPr>
          <p:cNvSpPr>
            <a:spLocks noGrp="1"/>
          </p:cNvSpPr>
          <p:nvPr>
            <p:ph type="title"/>
          </p:nvPr>
        </p:nvSpPr>
        <p:spPr>
          <a:xfrm>
            <a:off x="457200" y="35406"/>
            <a:ext cx="8229600" cy="1143000"/>
          </a:xfrm>
        </p:spPr>
        <p:txBody>
          <a:bodyPr>
            <a:normAutofit fontScale="90000"/>
          </a:bodyPr>
          <a:lstStyle/>
          <a:p>
            <a:r>
              <a:rPr lang="en-US" dirty="0"/>
              <a:t>Case #10 – </a:t>
            </a:r>
            <a:br>
              <a:rPr lang="en-US" dirty="0"/>
            </a:br>
            <a:r>
              <a:rPr lang="en-US" dirty="0"/>
              <a:t>Rapid onset yellow nodules</a:t>
            </a:r>
          </a:p>
        </p:txBody>
      </p:sp>
      <p:sp>
        <p:nvSpPr>
          <p:cNvPr id="10" name="TextBox 9">
            <a:extLst>
              <a:ext uri="{FF2B5EF4-FFF2-40B4-BE49-F238E27FC236}">
                <a16:creationId xmlns:a16="http://schemas.microsoft.com/office/drawing/2014/main" id="{5657F23C-D04E-F238-5347-AFA333DD7483}"/>
              </a:ext>
            </a:extLst>
          </p:cNvPr>
          <p:cNvSpPr txBox="1"/>
          <p:nvPr/>
        </p:nvSpPr>
        <p:spPr>
          <a:xfrm>
            <a:off x="6193192" y="6304783"/>
            <a:ext cx="2188484" cy="461665"/>
          </a:xfrm>
          <a:prstGeom prst="rect">
            <a:avLst/>
          </a:prstGeom>
          <a:noFill/>
        </p:spPr>
        <p:txBody>
          <a:bodyPr wrap="none" rtlCol="0">
            <a:spAutoFit/>
          </a:bodyPr>
          <a:lstStyle/>
          <a:p>
            <a:pPr algn="r"/>
            <a:r>
              <a:rPr lang="en-GB" sz="1200" dirty="0"/>
              <a:t>JAAD Case Reports</a:t>
            </a:r>
          </a:p>
          <a:p>
            <a:pPr algn="r"/>
            <a:r>
              <a:rPr lang="en-CA" sz="1200" dirty="0"/>
              <a:t>Volume 32, February 2023, 41-3</a:t>
            </a:r>
          </a:p>
        </p:txBody>
      </p:sp>
      <p:pic>
        <p:nvPicPr>
          <p:cNvPr id="5" name="Picture 4" descr="A close-up of a person's face&#10;&#10;AI-generated content may be incorrect.">
            <a:extLst>
              <a:ext uri="{FF2B5EF4-FFF2-40B4-BE49-F238E27FC236}">
                <a16:creationId xmlns:a16="http://schemas.microsoft.com/office/drawing/2014/main" id="{85B4742F-29B7-984F-400A-37A04E104E8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3492" y="1552549"/>
            <a:ext cx="7477016" cy="4268777"/>
          </a:xfrm>
          <a:prstGeom prst="rect">
            <a:avLst/>
          </a:prstGeom>
          <a:ln w="38100">
            <a:solidFill>
              <a:schemeClr val="tx1"/>
            </a:solidFill>
          </a:ln>
        </p:spPr>
      </p:pic>
    </p:spTree>
    <p:extLst>
      <p:ext uri="{BB962C8B-B14F-4D97-AF65-F5344CB8AC3E}">
        <p14:creationId xmlns:p14="http://schemas.microsoft.com/office/powerpoint/2010/main" val="30231956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EADA0-E77C-ECDF-B1B5-1FAC597FA4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AF3B4E-3DA6-01CD-79C8-B2F911696D72}"/>
              </a:ext>
            </a:extLst>
          </p:cNvPr>
          <p:cNvSpPr>
            <a:spLocks noGrp="1"/>
          </p:cNvSpPr>
          <p:nvPr>
            <p:ph type="title"/>
          </p:nvPr>
        </p:nvSpPr>
        <p:spPr>
          <a:xfrm>
            <a:off x="457200" y="168317"/>
            <a:ext cx="8229600" cy="1143000"/>
          </a:xfrm>
        </p:spPr>
        <p:txBody>
          <a:bodyPr>
            <a:normAutofit fontScale="90000"/>
          </a:bodyPr>
          <a:lstStyle/>
          <a:p>
            <a:r>
              <a:rPr lang="en-US" dirty="0"/>
              <a:t>Case #10 –</a:t>
            </a:r>
            <a:br>
              <a:rPr lang="en-US" dirty="0"/>
            </a:br>
            <a:r>
              <a:rPr lang="en-US" dirty="0"/>
              <a:t>Necrobiotic </a:t>
            </a:r>
            <a:r>
              <a:rPr lang="en-US" dirty="0" err="1"/>
              <a:t>xanthogranuloma</a:t>
            </a:r>
            <a:endParaRPr lang="en-US" dirty="0"/>
          </a:p>
        </p:txBody>
      </p:sp>
      <p:sp>
        <p:nvSpPr>
          <p:cNvPr id="3" name="Content Placeholder 2">
            <a:extLst>
              <a:ext uri="{FF2B5EF4-FFF2-40B4-BE49-F238E27FC236}">
                <a16:creationId xmlns:a16="http://schemas.microsoft.com/office/drawing/2014/main" id="{FAAE1936-260E-8F04-17D9-68F6C4250241}"/>
              </a:ext>
            </a:extLst>
          </p:cNvPr>
          <p:cNvSpPr>
            <a:spLocks noGrp="1"/>
          </p:cNvSpPr>
          <p:nvPr>
            <p:ph idx="1"/>
          </p:nvPr>
        </p:nvSpPr>
        <p:spPr>
          <a:xfrm>
            <a:off x="457200" y="1564872"/>
            <a:ext cx="8601740" cy="5165724"/>
          </a:xfrm>
        </p:spPr>
        <p:txBody>
          <a:bodyPr>
            <a:normAutofit lnSpcReduction="10000"/>
          </a:bodyPr>
          <a:lstStyle/>
          <a:p>
            <a:r>
              <a:rPr lang="en-CA" dirty="0"/>
              <a:t>Clinical DDx:</a:t>
            </a:r>
          </a:p>
          <a:p>
            <a:pPr lvl="1"/>
            <a:r>
              <a:rPr lang="en-CA" dirty="0"/>
              <a:t>Xanthelasma, sarcoidosis, the facial Ls</a:t>
            </a:r>
          </a:p>
          <a:p>
            <a:r>
              <a:rPr lang="en-CA" dirty="0"/>
              <a:t>Distinguishing features:</a:t>
            </a:r>
          </a:p>
          <a:p>
            <a:pPr lvl="1"/>
            <a:r>
              <a:rPr lang="en-CA" dirty="0"/>
              <a:t>Yellow to red-brown </a:t>
            </a:r>
            <a:r>
              <a:rPr lang="en-CA" dirty="0" err="1"/>
              <a:t>papulonodules</a:t>
            </a:r>
            <a:r>
              <a:rPr lang="en-CA" dirty="0"/>
              <a:t> with atrophy and </a:t>
            </a:r>
            <a:r>
              <a:rPr lang="en-CA" dirty="0" err="1"/>
              <a:t>telangectasias</a:t>
            </a:r>
            <a:endParaRPr lang="en-CA" dirty="0"/>
          </a:p>
          <a:p>
            <a:pPr lvl="1"/>
            <a:r>
              <a:rPr lang="en-CA" dirty="0"/>
              <a:t>Periorbital distribution is classic</a:t>
            </a:r>
          </a:p>
          <a:p>
            <a:pPr lvl="1"/>
            <a:r>
              <a:rPr lang="en-CA" dirty="0"/>
              <a:t>High rates of ulceration</a:t>
            </a:r>
          </a:p>
          <a:p>
            <a:r>
              <a:rPr lang="en-CA" dirty="0"/>
              <a:t>Commonly associated internal malignancies:</a:t>
            </a:r>
          </a:p>
          <a:p>
            <a:pPr lvl="1"/>
            <a:r>
              <a:rPr lang="en-CA" dirty="0"/>
              <a:t>Monoclonal gammopathy (IgG-kappa and IgG-lambda), multiple myeloma, chronic lymphocytic leukemia/small lymphocytic leukemia</a:t>
            </a:r>
          </a:p>
          <a:p>
            <a:endParaRPr lang="en-US" dirty="0"/>
          </a:p>
        </p:txBody>
      </p:sp>
    </p:spTree>
    <p:extLst>
      <p:ext uri="{BB962C8B-B14F-4D97-AF65-F5344CB8AC3E}">
        <p14:creationId xmlns:p14="http://schemas.microsoft.com/office/powerpoint/2010/main" val="13670923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62E3A-58B7-296D-A043-CB2CD21E6C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C577E4-995C-BED1-ACE2-48B9FA363015}"/>
              </a:ext>
            </a:extLst>
          </p:cNvPr>
          <p:cNvSpPr>
            <a:spLocks noGrp="1"/>
          </p:cNvSpPr>
          <p:nvPr>
            <p:ph type="title"/>
          </p:nvPr>
        </p:nvSpPr>
        <p:spPr>
          <a:xfrm>
            <a:off x="457200" y="109838"/>
            <a:ext cx="8229600" cy="1143000"/>
          </a:xfrm>
        </p:spPr>
        <p:txBody>
          <a:bodyPr>
            <a:normAutofit fontScale="90000"/>
          </a:bodyPr>
          <a:lstStyle/>
          <a:p>
            <a:r>
              <a:rPr lang="en-US" dirty="0"/>
              <a:t>Case #10 –</a:t>
            </a:r>
            <a:br>
              <a:rPr lang="en-US" dirty="0"/>
            </a:br>
            <a:r>
              <a:rPr lang="en-US" dirty="0"/>
              <a:t>Necrobiotic </a:t>
            </a:r>
            <a:r>
              <a:rPr lang="en-US" dirty="0" err="1"/>
              <a:t>xanthogranuloma</a:t>
            </a:r>
            <a:endParaRPr lang="en-US" dirty="0"/>
          </a:p>
        </p:txBody>
      </p:sp>
      <p:sp>
        <p:nvSpPr>
          <p:cNvPr id="3" name="Content Placeholder 2">
            <a:extLst>
              <a:ext uri="{FF2B5EF4-FFF2-40B4-BE49-F238E27FC236}">
                <a16:creationId xmlns:a16="http://schemas.microsoft.com/office/drawing/2014/main" id="{015CBD98-0CB5-B54E-D14C-79EDFCCEF64B}"/>
              </a:ext>
            </a:extLst>
          </p:cNvPr>
          <p:cNvSpPr>
            <a:spLocks noGrp="1"/>
          </p:cNvSpPr>
          <p:nvPr>
            <p:ph idx="1"/>
          </p:nvPr>
        </p:nvSpPr>
        <p:spPr>
          <a:xfrm>
            <a:off x="457200" y="1564872"/>
            <a:ext cx="8601740" cy="5165724"/>
          </a:xfrm>
        </p:spPr>
        <p:txBody>
          <a:bodyPr>
            <a:normAutofit/>
          </a:bodyPr>
          <a:lstStyle/>
          <a:p>
            <a:r>
              <a:rPr lang="en-CA" dirty="0"/>
              <a:t>Pathophysiology:</a:t>
            </a:r>
          </a:p>
          <a:p>
            <a:pPr lvl="1"/>
            <a:r>
              <a:rPr lang="en-CA" dirty="0"/>
              <a:t>Monoclonal paraproteins form complexes with lipoproteins, deposition in the dermis, phagocytized by macrophages triggering a granulomatous reaction</a:t>
            </a:r>
          </a:p>
          <a:p>
            <a:r>
              <a:rPr lang="en-CA" dirty="0"/>
              <a:t>Treatment(s):</a:t>
            </a:r>
          </a:p>
          <a:p>
            <a:pPr lvl="1"/>
            <a:r>
              <a:rPr lang="en-CA" dirty="0"/>
              <a:t>Treat malignancy</a:t>
            </a:r>
            <a:endParaRPr lang="en-GB" dirty="0"/>
          </a:p>
          <a:p>
            <a:pPr lvl="1"/>
            <a:r>
              <a:rPr lang="en-GB" dirty="0"/>
              <a:t>Systemic and intralesional corticosteroids</a:t>
            </a:r>
          </a:p>
          <a:p>
            <a:pPr lvl="1"/>
            <a:r>
              <a:rPr lang="en-GB" dirty="0"/>
              <a:t>IVIG</a:t>
            </a:r>
          </a:p>
          <a:p>
            <a:pPr lvl="1"/>
            <a:r>
              <a:rPr lang="en-GB" dirty="0"/>
              <a:t>JAK inhibitors</a:t>
            </a:r>
          </a:p>
          <a:p>
            <a:pPr lvl="1"/>
            <a:r>
              <a:rPr lang="en-GB" dirty="0"/>
              <a:t>Hydroxychloroquine and dapsone</a:t>
            </a:r>
          </a:p>
          <a:p>
            <a:pPr lvl="1"/>
            <a:endParaRPr lang="en-CA" dirty="0"/>
          </a:p>
          <a:p>
            <a:endParaRPr lang="en-US" dirty="0"/>
          </a:p>
        </p:txBody>
      </p:sp>
    </p:spTree>
    <p:extLst>
      <p:ext uri="{BB962C8B-B14F-4D97-AF65-F5344CB8AC3E}">
        <p14:creationId xmlns:p14="http://schemas.microsoft.com/office/powerpoint/2010/main" val="41364954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EA39F-A83C-84F0-8664-F0C373B69E2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2CFD9B-9F17-04F5-3684-9FDC8446ACC3}"/>
              </a:ext>
            </a:extLst>
          </p:cNvPr>
          <p:cNvSpPr>
            <a:spLocks noGrp="1"/>
          </p:cNvSpPr>
          <p:nvPr>
            <p:ph idx="1"/>
          </p:nvPr>
        </p:nvSpPr>
        <p:spPr>
          <a:xfrm>
            <a:off x="457200" y="1437280"/>
            <a:ext cx="8601740" cy="5649318"/>
          </a:xfrm>
        </p:spPr>
        <p:txBody>
          <a:bodyPr>
            <a:normAutofit/>
          </a:bodyPr>
          <a:lstStyle/>
          <a:p>
            <a:r>
              <a:rPr lang="en-CA" dirty="0"/>
              <a:t>Can it be seen with other conditions?</a:t>
            </a:r>
          </a:p>
          <a:p>
            <a:pPr lvl="1"/>
            <a:r>
              <a:rPr lang="en-CA" dirty="0"/>
              <a:t>No</a:t>
            </a:r>
          </a:p>
        </p:txBody>
      </p:sp>
      <p:sp>
        <p:nvSpPr>
          <p:cNvPr id="6" name="Title 1">
            <a:extLst>
              <a:ext uri="{FF2B5EF4-FFF2-40B4-BE49-F238E27FC236}">
                <a16:creationId xmlns:a16="http://schemas.microsoft.com/office/drawing/2014/main" id="{1503E243-FD1E-2A97-9F10-6607A89AE26C}"/>
              </a:ext>
            </a:extLst>
          </p:cNvPr>
          <p:cNvSpPr>
            <a:spLocks noGrp="1"/>
          </p:cNvSpPr>
          <p:nvPr>
            <p:ph type="title"/>
          </p:nvPr>
        </p:nvSpPr>
        <p:spPr>
          <a:xfrm>
            <a:off x="457200" y="157684"/>
            <a:ext cx="8229600" cy="1143000"/>
          </a:xfrm>
        </p:spPr>
        <p:txBody>
          <a:bodyPr>
            <a:normAutofit fontScale="90000"/>
          </a:bodyPr>
          <a:lstStyle/>
          <a:p>
            <a:r>
              <a:rPr lang="en-US" dirty="0"/>
              <a:t>Case #10 – </a:t>
            </a:r>
            <a:br>
              <a:rPr lang="en-US" dirty="0"/>
            </a:br>
            <a:r>
              <a:rPr lang="en-US" dirty="0"/>
              <a:t>Necrobiotic </a:t>
            </a:r>
            <a:r>
              <a:rPr lang="en-US" dirty="0" err="1"/>
              <a:t>xanthogranuloma</a:t>
            </a:r>
            <a:endParaRPr lang="en-US" dirty="0"/>
          </a:p>
        </p:txBody>
      </p:sp>
    </p:spTree>
    <p:extLst>
      <p:ext uri="{BB962C8B-B14F-4D97-AF65-F5344CB8AC3E}">
        <p14:creationId xmlns:p14="http://schemas.microsoft.com/office/powerpoint/2010/main" val="37557425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3E8E6-6D6F-6FD9-2DF9-FA94962286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CE56E7-5E57-C2C5-E373-234322691368}"/>
              </a:ext>
            </a:extLst>
          </p:cNvPr>
          <p:cNvSpPr>
            <a:spLocks noGrp="1"/>
          </p:cNvSpPr>
          <p:nvPr>
            <p:ph type="title"/>
          </p:nvPr>
        </p:nvSpPr>
        <p:spPr>
          <a:xfrm>
            <a:off x="457200" y="35406"/>
            <a:ext cx="8229600" cy="1143000"/>
          </a:xfrm>
        </p:spPr>
        <p:txBody>
          <a:bodyPr>
            <a:normAutofit fontScale="90000"/>
          </a:bodyPr>
          <a:lstStyle/>
          <a:p>
            <a:r>
              <a:rPr lang="en-US" dirty="0"/>
              <a:t>Case #11 – </a:t>
            </a:r>
            <a:br>
              <a:rPr lang="en-US" dirty="0"/>
            </a:br>
            <a:r>
              <a:rPr lang="en-US" dirty="0"/>
              <a:t>Things Might Get a Bit Hairy</a:t>
            </a:r>
          </a:p>
        </p:txBody>
      </p:sp>
      <p:sp>
        <p:nvSpPr>
          <p:cNvPr id="10" name="TextBox 9">
            <a:extLst>
              <a:ext uri="{FF2B5EF4-FFF2-40B4-BE49-F238E27FC236}">
                <a16:creationId xmlns:a16="http://schemas.microsoft.com/office/drawing/2014/main" id="{AB233924-8B81-8F75-8616-60DD8EB16F4C}"/>
              </a:ext>
            </a:extLst>
          </p:cNvPr>
          <p:cNvSpPr txBox="1"/>
          <p:nvPr/>
        </p:nvSpPr>
        <p:spPr>
          <a:xfrm>
            <a:off x="5991342" y="6304783"/>
            <a:ext cx="2390334" cy="461665"/>
          </a:xfrm>
          <a:prstGeom prst="rect">
            <a:avLst/>
          </a:prstGeom>
          <a:noFill/>
        </p:spPr>
        <p:txBody>
          <a:bodyPr wrap="none" rtlCol="0">
            <a:spAutoFit/>
          </a:bodyPr>
          <a:lstStyle/>
          <a:p>
            <a:pPr algn="r"/>
            <a:r>
              <a:rPr lang="en-GB" sz="1200" dirty="0"/>
              <a:t>NEJM</a:t>
            </a:r>
          </a:p>
          <a:p>
            <a:pPr algn="r"/>
            <a:r>
              <a:rPr lang="en-CA" sz="1200" dirty="0"/>
              <a:t>Volume 383, December 2020, e144</a:t>
            </a:r>
          </a:p>
        </p:txBody>
      </p:sp>
      <p:pic>
        <p:nvPicPr>
          <p:cNvPr id="4" name="Picture 3" descr="A close-up of a person's face&#10;&#10;AI-generated content may be incorrect.">
            <a:extLst>
              <a:ext uri="{FF2B5EF4-FFF2-40B4-BE49-F238E27FC236}">
                <a16:creationId xmlns:a16="http://schemas.microsoft.com/office/drawing/2014/main" id="{4D193E3C-1F4A-76D1-1878-C354E7E082E7}"/>
              </a:ext>
            </a:extLst>
          </p:cNvPr>
          <p:cNvPicPr>
            <a:picLocks noChangeAspect="1"/>
          </p:cNvPicPr>
          <p:nvPr/>
        </p:nvPicPr>
        <p:blipFill>
          <a:blip r:embed="rId2"/>
          <a:stretch>
            <a:fillRect/>
          </a:stretch>
        </p:blipFill>
        <p:spPr>
          <a:xfrm>
            <a:off x="1905886" y="1339780"/>
            <a:ext cx="5332227" cy="4803629"/>
          </a:xfrm>
          <a:prstGeom prst="rect">
            <a:avLst/>
          </a:prstGeom>
          <a:ln w="38100">
            <a:solidFill>
              <a:schemeClr val="tx1"/>
            </a:solidFill>
          </a:ln>
        </p:spPr>
      </p:pic>
    </p:spTree>
    <p:extLst>
      <p:ext uri="{BB962C8B-B14F-4D97-AF65-F5344CB8AC3E}">
        <p14:creationId xmlns:p14="http://schemas.microsoft.com/office/powerpoint/2010/main" val="20558771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B5BC4-18DF-BDE9-A4BC-7F513A2EB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218A5-F7EC-5C1E-E99E-3A1130541D49}"/>
              </a:ext>
            </a:extLst>
          </p:cNvPr>
          <p:cNvSpPr>
            <a:spLocks noGrp="1"/>
          </p:cNvSpPr>
          <p:nvPr>
            <p:ph type="title"/>
          </p:nvPr>
        </p:nvSpPr>
        <p:spPr>
          <a:xfrm>
            <a:off x="457200" y="168317"/>
            <a:ext cx="8229600" cy="1143000"/>
          </a:xfrm>
        </p:spPr>
        <p:txBody>
          <a:bodyPr>
            <a:normAutofit fontScale="90000"/>
          </a:bodyPr>
          <a:lstStyle/>
          <a:p>
            <a:r>
              <a:rPr lang="en-US" dirty="0"/>
              <a:t>Case #11 –</a:t>
            </a:r>
            <a:br>
              <a:rPr lang="en-US" dirty="0"/>
            </a:br>
            <a:r>
              <a:rPr lang="en-US" dirty="0"/>
              <a:t>Acquired hypertrichosis </a:t>
            </a:r>
            <a:r>
              <a:rPr lang="en-US" dirty="0" err="1"/>
              <a:t>lanuginosa</a:t>
            </a:r>
            <a:endParaRPr lang="en-US" dirty="0"/>
          </a:p>
        </p:txBody>
      </p:sp>
      <p:sp>
        <p:nvSpPr>
          <p:cNvPr id="3" name="Content Placeholder 2">
            <a:extLst>
              <a:ext uri="{FF2B5EF4-FFF2-40B4-BE49-F238E27FC236}">
                <a16:creationId xmlns:a16="http://schemas.microsoft.com/office/drawing/2014/main" id="{A3F2ADF2-7E06-5C4E-E304-1263CC94D100}"/>
              </a:ext>
            </a:extLst>
          </p:cNvPr>
          <p:cNvSpPr>
            <a:spLocks noGrp="1"/>
          </p:cNvSpPr>
          <p:nvPr>
            <p:ph idx="1"/>
          </p:nvPr>
        </p:nvSpPr>
        <p:spPr>
          <a:xfrm>
            <a:off x="457200" y="1564872"/>
            <a:ext cx="8601740" cy="5165724"/>
          </a:xfrm>
        </p:spPr>
        <p:txBody>
          <a:bodyPr>
            <a:normAutofit/>
          </a:bodyPr>
          <a:lstStyle/>
          <a:p>
            <a:r>
              <a:rPr lang="en-CA" dirty="0"/>
              <a:t>Clinical DDx:</a:t>
            </a:r>
          </a:p>
          <a:p>
            <a:pPr lvl="1"/>
            <a:r>
              <a:rPr lang="en-CA" dirty="0"/>
              <a:t>N/A</a:t>
            </a:r>
          </a:p>
          <a:p>
            <a:r>
              <a:rPr lang="en-CA" dirty="0"/>
              <a:t>Distinguishing features:</a:t>
            </a:r>
          </a:p>
          <a:p>
            <a:pPr lvl="1"/>
            <a:r>
              <a:rPr lang="en-CA" dirty="0"/>
              <a:t>Fine, lanugo hair developing in areas where vellus hair usually occurs</a:t>
            </a:r>
          </a:p>
          <a:p>
            <a:r>
              <a:rPr lang="en-CA" dirty="0"/>
              <a:t>Commonly associated internal malignancies:	</a:t>
            </a:r>
          </a:p>
          <a:p>
            <a:pPr lvl="1"/>
            <a:r>
              <a:rPr lang="en-CA" dirty="0"/>
              <a:t>Colorectal, lung, breast and uterine cancer</a:t>
            </a:r>
          </a:p>
          <a:p>
            <a:pPr marL="0" indent="0">
              <a:buNone/>
            </a:pPr>
            <a:endParaRPr lang="en-US" dirty="0"/>
          </a:p>
        </p:txBody>
      </p:sp>
    </p:spTree>
    <p:extLst>
      <p:ext uri="{BB962C8B-B14F-4D97-AF65-F5344CB8AC3E}">
        <p14:creationId xmlns:p14="http://schemas.microsoft.com/office/powerpoint/2010/main" val="23665589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440FF-CB84-A401-75FC-3029473D7E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33F10C-2050-A409-7325-F134B124FEAD}"/>
              </a:ext>
            </a:extLst>
          </p:cNvPr>
          <p:cNvSpPr>
            <a:spLocks noGrp="1"/>
          </p:cNvSpPr>
          <p:nvPr>
            <p:ph type="title"/>
          </p:nvPr>
        </p:nvSpPr>
        <p:spPr>
          <a:xfrm>
            <a:off x="457200" y="109838"/>
            <a:ext cx="8229600" cy="1143000"/>
          </a:xfrm>
        </p:spPr>
        <p:txBody>
          <a:bodyPr>
            <a:normAutofit fontScale="90000"/>
          </a:bodyPr>
          <a:lstStyle/>
          <a:p>
            <a:r>
              <a:rPr lang="en-US" dirty="0"/>
              <a:t>Case #11 –</a:t>
            </a:r>
            <a:br>
              <a:rPr lang="en-US" dirty="0"/>
            </a:br>
            <a:r>
              <a:rPr lang="en-US" dirty="0"/>
              <a:t>Acquired hypertrichosis </a:t>
            </a:r>
            <a:r>
              <a:rPr lang="en-US" dirty="0" err="1"/>
              <a:t>lanuginosa</a:t>
            </a:r>
            <a:endParaRPr lang="en-US" dirty="0"/>
          </a:p>
        </p:txBody>
      </p:sp>
      <p:sp>
        <p:nvSpPr>
          <p:cNvPr id="3" name="Content Placeholder 2">
            <a:extLst>
              <a:ext uri="{FF2B5EF4-FFF2-40B4-BE49-F238E27FC236}">
                <a16:creationId xmlns:a16="http://schemas.microsoft.com/office/drawing/2014/main" id="{8C337AB1-580B-3900-5E54-EAB5C507A519}"/>
              </a:ext>
            </a:extLst>
          </p:cNvPr>
          <p:cNvSpPr>
            <a:spLocks noGrp="1"/>
          </p:cNvSpPr>
          <p:nvPr>
            <p:ph idx="1"/>
          </p:nvPr>
        </p:nvSpPr>
        <p:spPr>
          <a:xfrm>
            <a:off x="457200" y="1564872"/>
            <a:ext cx="8601740" cy="5165724"/>
          </a:xfrm>
        </p:spPr>
        <p:txBody>
          <a:bodyPr>
            <a:normAutofit lnSpcReduction="10000"/>
          </a:bodyPr>
          <a:lstStyle/>
          <a:p>
            <a:r>
              <a:rPr lang="en-CA" dirty="0"/>
              <a:t>Pathophysiology:</a:t>
            </a:r>
          </a:p>
          <a:p>
            <a:pPr lvl="1"/>
            <a:r>
              <a:rPr lang="en-CA" dirty="0"/>
              <a:t>Tumor produces EGF and TGF-alpha</a:t>
            </a:r>
          </a:p>
          <a:p>
            <a:pPr lvl="2"/>
            <a:r>
              <a:rPr lang="en-CA" dirty="0"/>
              <a:t>Stimulates hair follicles to revert to a follicular, fetal-like growth state, producing lanugo hair</a:t>
            </a:r>
          </a:p>
          <a:p>
            <a:pPr lvl="1"/>
            <a:r>
              <a:rPr lang="en-CA" dirty="0"/>
              <a:t>Can accompany other paraneoplastic dermatoses</a:t>
            </a:r>
          </a:p>
          <a:p>
            <a:pPr lvl="2"/>
            <a:r>
              <a:rPr lang="en-CA" dirty="0" err="1"/>
              <a:t>Icthyosis</a:t>
            </a:r>
            <a:r>
              <a:rPr lang="en-CA" dirty="0"/>
              <a:t>, acanthosis nigricans and tripe palms (stay tuned)</a:t>
            </a:r>
          </a:p>
          <a:p>
            <a:r>
              <a:rPr lang="en-CA" dirty="0"/>
              <a:t>Treatment(s):</a:t>
            </a:r>
          </a:p>
          <a:p>
            <a:pPr lvl="1"/>
            <a:r>
              <a:rPr lang="en-CA" dirty="0"/>
              <a:t>Treat underlying malignancy</a:t>
            </a:r>
          </a:p>
          <a:p>
            <a:pPr lvl="1"/>
            <a:r>
              <a:rPr lang="en-CA" dirty="0"/>
              <a:t>Laser</a:t>
            </a:r>
          </a:p>
          <a:p>
            <a:pPr lvl="1"/>
            <a:r>
              <a:rPr lang="en-CA" dirty="0"/>
              <a:t>Shaving</a:t>
            </a:r>
          </a:p>
          <a:p>
            <a:pPr lvl="1"/>
            <a:r>
              <a:rPr lang="en-CA" dirty="0"/>
              <a:t>Chemical depilation</a:t>
            </a:r>
          </a:p>
          <a:p>
            <a:endParaRPr lang="en-US" dirty="0"/>
          </a:p>
        </p:txBody>
      </p:sp>
    </p:spTree>
    <p:extLst>
      <p:ext uri="{BB962C8B-B14F-4D97-AF65-F5344CB8AC3E}">
        <p14:creationId xmlns:p14="http://schemas.microsoft.com/office/powerpoint/2010/main" val="3146873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40960-BDAA-145F-5052-ABA6D34CE6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AC3EEE-14F0-8A6C-0183-04B5D2F9E777}"/>
              </a:ext>
            </a:extLst>
          </p:cNvPr>
          <p:cNvSpPr>
            <a:spLocks noGrp="1"/>
          </p:cNvSpPr>
          <p:nvPr>
            <p:ph idx="1"/>
          </p:nvPr>
        </p:nvSpPr>
        <p:spPr>
          <a:xfrm>
            <a:off x="457200" y="1437280"/>
            <a:ext cx="8601740" cy="5649318"/>
          </a:xfrm>
        </p:spPr>
        <p:txBody>
          <a:bodyPr>
            <a:normAutofit/>
          </a:bodyPr>
          <a:lstStyle/>
          <a:p>
            <a:r>
              <a:rPr lang="en-CA" dirty="0"/>
              <a:t>Can it be seen with other conditions?</a:t>
            </a:r>
          </a:p>
          <a:p>
            <a:pPr lvl="1"/>
            <a:r>
              <a:rPr lang="en-CA" dirty="0"/>
              <a:t>Yes</a:t>
            </a:r>
          </a:p>
          <a:p>
            <a:pPr lvl="2"/>
            <a:r>
              <a:rPr lang="en-CA" dirty="0"/>
              <a:t>Severe malnutrition (anorexia nervosa)</a:t>
            </a:r>
          </a:p>
          <a:p>
            <a:pPr lvl="2"/>
            <a:r>
              <a:rPr lang="en-CA" dirty="0" err="1"/>
              <a:t>Hyperthyoridism</a:t>
            </a:r>
            <a:endParaRPr lang="en-CA" dirty="0"/>
          </a:p>
          <a:p>
            <a:pPr lvl="2"/>
            <a:r>
              <a:rPr lang="en-CA" dirty="0"/>
              <a:t>HIV/AIDS</a:t>
            </a:r>
          </a:p>
          <a:p>
            <a:pPr lvl="2"/>
            <a:r>
              <a:rPr lang="en-CA" dirty="0"/>
              <a:t>Medications</a:t>
            </a:r>
          </a:p>
          <a:p>
            <a:pPr lvl="3"/>
            <a:r>
              <a:rPr lang="en-CA" dirty="0"/>
              <a:t>Cyclosporin</a:t>
            </a:r>
          </a:p>
          <a:p>
            <a:pPr lvl="3"/>
            <a:r>
              <a:rPr lang="en-CA" dirty="0"/>
              <a:t>Phenytoin</a:t>
            </a:r>
          </a:p>
          <a:p>
            <a:pPr lvl="3"/>
            <a:r>
              <a:rPr lang="en-CA" dirty="0"/>
              <a:t>Interferon</a:t>
            </a:r>
          </a:p>
          <a:p>
            <a:pPr lvl="3"/>
            <a:r>
              <a:rPr lang="en-CA" dirty="0"/>
              <a:t>Corticosteroids</a:t>
            </a:r>
          </a:p>
        </p:txBody>
      </p:sp>
      <p:sp>
        <p:nvSpPr>
          <p:cNvPr id="6" name="Title 1">
            <a:extLst>
              <a:ext uri="{FF2B5EF4-FFF2-40B4-BE49-F238E27FC236}">
                <a16:creationId xmlns:a16="http://schemas.microsoft.com/office/drawing/2014/main" id="{067B93C0-D29C-6B40-F605-59242B19113A}"/>
              </a:ext>
            </a:extLst>
          </p:cNvPr>
          <p:cNvSpPr>
            <a:spLocks noGrp="1"/>
          </p:cNvSpPr>
          <p:nvPr>
            <p:ph type="title"/>
          </p:nvPr>
        </p:nvSpPr>
        <p:spPr>
          <a:xfrm>
            <a:off x="457200" y="157684"/>
            <a:ext cx="8229600" cy="1143000"/>
          </a:xfrm>
        </p:spPr>
        <p:txBody>
          <a:bodyPr>
            <a:normAutofit fontScale="90000"/>
          </a:bodyPr>
          <a:lstStyle/>
          <a:p>
            <a:r>
              <a:rPr lang="en-US" dirty="0"/>
              <a:t>Case #11 –</a:t>
            </a:r>
            <a:br>
              <a:rPr lang="en-US" dirty="0"/>
            </a:br>
            <a:r>
              <a:rPr lang="en-US" dirty="0"/>
              <a:t>Acquired hypertrichosis </a:t>
            </a:r>
            <a:r>
              <a:rPr lang="en-US" dirty="0" err="1"/>
              <a:t>lanuginosa</a:t>
            </a:r>
            <a:endParaRPr lang="en-US" dirty="0"/>
          </a:p>
        </p:txBody>
      </p:sp>
    </p:spTree>
    <p:extLst>
      <p:ext uri="{BB962C8B-B14F-4D97-AF65-F5344CB8AC3E}">
        <p14:creationId xmlns:p14="http://schemas.microsoft.com/office/powerpoint/2010/main" val="38183283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495CA-4D56-AFD4-6469-E9F6D56881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0A735-7FCA-516C-82C6-26D1969B274F}"/>
              </a:ext>
            </a:extLst>
          </p:cNvPr>
          <p:cNvSpPr>
            <a:spLocks noGrp="1"/>
          </p:cNvSpPr>
          <p:nvPr>
            <p:ph type="title"/>
          </p:nvPr>
        </p:nvSpPr>
        <p:spPr>
          <a:xfrm>
            <a:off x="457200" y="35407"/>
            <a:ext cx="8229600" cy="1143000"/>
          </a:xfrm>
        </p:spPr>
        <p:txBody>
          <a:bodyPr/>
          <a:lstStyle/>
          <a:p>
            <a:r>
              <a:rPr lang="en-US" dirty="0"/>
              <a:t>Curth’s Postulates (6) - Review</a:t>
            </a:r>
          </a:p>
        </p:txBody>
      </p:sp>
      <p:sp>
        <p:nvSpPr>
          <p:cNvPr id="3" name="Content Placeholder 2">
            <a:extLst>
              <a:ext uri="{FF2B5EF4-FFF2-40B4-BE49-F238E27FC236}">
                <a16:creationId xmlns:a16="http://schemas.microsoft.com/office/drawing/2014/main" id="{4DB4F60F-2F3A-8B76-FC6E-18C89025A590}"/>
              </a:ext>
            </a:extLst>
          </p:cNvPr>
          <p:cNvSpPr>
            <a:spLocks noGrp="1"/>
          </p:cNvSpPr>
          <p:nvPr>
            <p:ph idx="1"/>
          </p:nvPr>
        </p:nvSpPr>
        <p:spPr>
          <a:xfrm>
            <a:off x="457200" y="1309690"/>
            <a:ext cx="8229600" cy="5165724"/>
          </a:xfrm>
        </p:spPr>
        <p:txBody>
          <a:bodyPr>
            <a:normAutofit/>
          </a:bodyPr>
          <a:lstStyle/>
          <a:p>
            <a:pPr marL="0" indent="0">
              <a:buNone/>
            </a:pPr>
            <a:r>
              <a:rPr lang="en-GB" dirty="0"/>
              <a:t>1. Both conditions start simultaneously</a:t>
            </a:r>
          </a:p>
          <a:p>
            <a:pPr marL="0" indent="0">
              <a:buNone/>
            </a:pPr>
            <a:r>
              <a:rPr lang="en-GB" dirty="0"/>
              <a:t>2. Both conditions runs in parallel</a:t>
            </a:r>
          </a:p>
          <a:p>
            <a:pPr marL="0" indent="0">
              <a:buNone/>
            </a:pPr>
            <a:r>
              <a:rPr lang="en-GB" dirty="0"/>
              <a:t>3. The condition is not considered to be within a  </a:t>
            </a:r>
          </a:p>
          <a:p>
            <a:pPr marL="0" indent="0">
              <a:buNone/>
            </a:pPr>
            <a:r>
              <a:rPr lang="en-GB" dirty="0"/>
              <a:t>     genetic syndrome</a:t>
            </a:r>
          </a:p>
          <a:p>
            <a:pPr marL="0" indent="0">
              <a:buNone/>
            </a:pPr>
            <a:r>
              <a:rPr lang="en-CA" dirty="0"/>
              <a:t>4. A particular neoplasm is associated with a </a:t>
            </a:r>
          </a:p>
          <a:p>
            <a:pPr marL="0" indent="0">
              <a:buNone/>
            </a:pPr>
            <a:r>
              <a:rPr lang="en-CA" dirty="0"/>
              <a:t>    particular dermatosis</a:t>
            </a:r>
          </a:p>
          <a:p>
            <a:pPr marL="0" indent="0">
              <a:buNone/>
            </a:pPr>
            <a:r>
              <a:rPr lang="en-GB" dirty="0"/>
              <a:t>5. The skin disorder is not common</a:t>
            </a:r>
          </a:p>
          <a:p>
            <a:pPr marL="0" indent="0">
              <a:buNone/>
            </a:pPr>
            <a:r>
              <a:rPr lang="en-GB" dirty="0"/>
              <a:t>6. There is a high percentage of association 	between the two conditions</a:t>
            </a:r>
            <a:endParaRPr lang="en-CA" dirty="0"/>
          </a:p>
          <a:p>
            <a:endParaRPr lang="en-US" dirty="0"/>
          </a:p>
        </p:txBody>
      </p:sp>
    </p:spTree>
    <p:extLst>
      <p:ext uri="{BB962C8B-B14F-4D97-AF65-F5344CB8AC3E}">
        <p14:creationId xmlns:p14="http://schemas.microsoft.com/office/powerpoint/2010/main" val="1968664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5F0F1-8C09-E262-56F9-53DF5FB993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D30EF4-EF64-3B3A-842E-2878A53E0848}"/>
              </a:ext>
            </a:extLst>
          </p:cNvPr>
          <p:cNvSpPr>
            <a:spLocks noGrp="1"/>
          </p:cNvSpPr>
          <p:nvPr>
            <p:ph type="title"/>
          </p:nvPr>
        </p:nvSpPr>
        <p:spPr>
          <a:xfrm>
            <a:off x="457200" y="51359"/>
            <a:ext cx="8229600" cy="1143000"/>
          </a:xfrm>
        </p:spPr>
        <p:txBody>
          <a:bodyPr>
            <a:normAutofit/>
          </a:bodyPr>
          <a:lstStyle/>
          <a:p>
            <a:r>
              <a:rPr lang="en-US" dirty="0"/>
              <a:t>Warm-Up Case</a:t>
            </a:r>
          </a:p>
        </p:txBody>
      </p:sp>
      <p:sp>
        <p:nvSpPr>
          <p:cNvPr id="3" name="Content Placeholder 2">
            <a:extLst>
              <a:ext uri="{FF2B5EF4-FFF2-40B4-BE49-F238E27FC236}">
                <a16:creationId xmlns:a16="http://schemas.microsoft.com/office/drawing/2014/main" id="{93648C32-07B1-C6D4-625F-8539C5524450}"/>
              </a:ext>
            </a:extLst>
          </p:cNvPr>
          <p:cNvSpPr>
            <a:spLocks noGrp="1"/>
          </p:cNvSpPr>
          <p:nvPr>
            <p:ph idx="1"/>
          </p:nvPr>
        </p:nvSpPr>
        <p:spPr>
          <a:xfrm>
            <a:off x="457200" y="1564872"/>
            <a:ext cx="8601740" cy="5165724"/>
          </a:xfrm>
        </p:spPr>
        <p:txBody>
          <a:bodyPr>
            <a:normAutofit/>
          </a:bodyPr>
          <a:lstStyle/>
          <a:p>
            <a:r>
              <a:rPr lang="en-CA" dirty="0"/>
              <a:t>Referral from Emerge…</a:t>
            </a:r>
          </a:p>
          <a:p>
            <a:pPr lvl="1"/>
            <a:r>
              <a:rPr lang="en-CA" dirty="0"/>
              <a:t>As discussed, please see this lovely 67YO gent with a very interesting skin eruption.</a:t>
            </a:r>
          </a:p>
          <a:p>
            <a:r>
              <a:rPr lang="en-CA" dirty="0"/>
              <a:t>History on patient intake form:</a:t>
            </a:r>
          </a:p>
          <a:p>
            <a:pPr lvl="1"/>
            <a:r>
              <a:rPr lang="en-CA" dirty="0"/>
              <a:t>2 </a:t>
            </a:r>
            <a:r>
              <a:rPr lang="en-CA" dirty="0" err="1"/>
              <a:t>wk</a:t>
            </a:r>
            <a:r>
              <a:rPr lang="en-CA" dirty="0"/>
              <a:t> history of worsening ‘rash’</a:t>
            </a:r>
          </a:p>
          <a:p>
            <a:pPr lvl="1"/>
            <a:r>
              <a:rPr lang="en-CA" dirty="0"/>
              <a:t>+++ Pruritus</a:t>
            </a:r>
          </a:p>
          <a:p>
            <a:pPr lvl="1"/>
            <a:r>
              <a:rPr lang="en-CA" dirty="0"/>
              <a:t>No prior history of skin disease</a:t>
            </a:r>
          </a:p>
          <a:p>
            <a:pPr lvl="1"/>
            <a:r>
              <a:rPr lang="en-CA" dirty="0"/>
              <a:t>No travel, no new medications</a:t>
            </a:r>
          </a:p>
          <a:p>
            <a:pPr lvl="1"/>
            <a:r>
              <a:rPr lang="en-CA" dirty="0"/>
              <a:t>Weight loss over last year as unable to eat as much as before</a:t>
            </a:r>
          </a:p>
          <a:p>
            <a:endParaRPr lang="en-US" dirty="0"/>
          </a:p>
        </p:txBody>
      </p:sp>
    </p:spTree>
    <p:extLst>
      <p:ext uri="{BB962C8B-B14F-4D97-AF65-F5344CB8AC3E}">
        <p14:creationId xmlns:p14="http://schemas.microsoft.com/office/powerpoint/2010/main" val="42274018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407"/>
            <a:ext cx="8229600" cy="1143000"/>
          </a:xfrm>
        </p:spPr>
        <p:txBody>
          <a:bodyPr/>
          <a:lstStyle/>
          <a:p>
            <a:r>
              <a:rPr lang="en-US" dirty="0"/>
              <a:t>Five Key Take-Away Points</a:t>
            </a:r>
          </a:p>
        </p:txBody>
      </p:sp>
      <p:sp>
        <p:nvSpPr>
          <p:cNvPr id="3" name="Content Placeholder 2"/>
          <p:cNvSpPr>
            <a:spLocks noGrp="1"/>
          </p:cNvSpPr>
          <p:nvPr>
            <p:ph idx="1"/>
          </p:nvPr>
        </p:nvSpPr>
        <p:spPr>
          <a:xfrm>
            <a:off x="457200" y="1564872"/>
            <a:ext cx="8229600" cy="5165724"/>
          </a:xfrm>
        </p:spPr>
        <p:txBody>
          <a:bodyPr>
            <a:normAutofit fontScale="85000" lnSpcReduction="20000"/>
          </a:bodyPr>
          <a:lstStyle/>
          <a:p>
            <a:r>
              <a:rPr lang="en-GB" dirty="0"/>
              <a:t>Paraneoplastic dermatoses occur secondary to an underlying cancer, not due to direct tumour invasion or metastasis.</a:t>
            </a:r>
          </a:p>
          <a:p>
            <a:r>
              <a:rPr lang="en-CA" dirty="0"/>
              <a:t>Curth’s postulates must be upheld for a dermatosis to be paraneoplastic</a:t>
            </a:r>
          </a:p>
          <a:p>
            <a:r>
              <a:rPr lang="en-GB" dirty="0"/>
              <a:t>Paraneoplastic dermatoses can appear months to years before the malignancy is detected, making recognition clinically important</a:t>
            </a:r>
          </a:p>
          <a:p>
            <a:r>
              <a:rPr lang="en-GB" dirty="0"/>
              <a:t>Paraneoplastic dermatoses most often correlate with lymphomas, </a:t>
            </a:r>
            <a:r>
              <a:rPr lang="en-GB" dirty="0" err="1"/>
              <a:t>leukemias</a:t>
            </a:r>
            <a:r>
              <a:rPr lang="en-GB" dirty="0"/>
              <a:t>, GI cancers (especially gastric), lung cancer, and </a:t>
            </a:r>
            <a:r>
              <a:rPr lang="en-GB" dirty="0" err="1"/>
              <a:t>gynecologic</a:t>
            </a:r>
            <a:r>
              <a:rPr lang="en-GB" dirty="0"/>
              <a:t> malignancies.</a:t>
            </a:r>
            <a:endParaRPr lang="en-CA" dirty="0"/>
          </a:p>
          <a:p>
            <a:r>
              <a:rPr lang="en-GB" dirty="0"/>
              <a:t>Paraneoplastic dermatoses often resolve or significantly improve when the underlying tumour is treated and may recur with relapse.</a:t>
            </a:r>
          </a:p>
          <a:p>
            <a:endParaRPr lang="en-CA" dirty="0"/>
          </a:p>
          <a:p>
            <a:endParaRPr lang="en-US" dirty="0"/>
          </a:p>
        </p:txBody>
      </p:sp>
    </p:spTree>
    <p:extLst>
      <p:ext uri="{BB962C8B-B14F-4D97-AF65-F5344CB8AC3E}">
        <p14:creationId xmlns:p14="http://schemas.microsoft.com/office/powerpoint/2010/main" val="7482095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D4A32-A664-11CE-C94F-6A2CD4D4DC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0146D7-ACB1-EB2A-D75A-C84F66FE08E7}"/>
              </a:ext>
            </a:extLst>
          </p:cNvPr>
          <p:cNvSpPr>
            <a:spLocks noGrp="1"/>
          </p:cNvSpPr>
          <p:nvPr>
            <p:ph type="title"/>
          </p:nvPr>
        </p:nvSpPr>
        <p:spPr>
          <a:xfrm>
            <a:off x="457200" y="46039"/>
            <a:ext cx="8229600" cy="1143000"/>
          </a:xfrm>
        </p:spPr>
        <p:txBody>
          <a:bodyPr/>
          <a:lstStyle/>
          <a:p>
            <a:r>
              <a:rPr lang="en-US" dirty="0"/>
              <a:t>Recap Objectives</a:t>
            </a:r>
          </a:p>
        </p:txBody>
      </p:sp>
      <p:sp>
        <p:nvSpPr>
          <p:cNvPr id="3" name="Content Placeholder 2">
            <a:extLst>
              <a:ext uri="{FF2B5EF4-FFF2-40B4-BE49-F238E27FC236}">
                <a16:creationId xmlns:a16="http://schemas.microsoft.com/office/drawing/2014/main" id="{B5A9EE8C-BAED-19C7-FFD3-2ADACA309506}"/>
              </a:ext>
            </a:extLst>
          </p:cNvPr>
          <p:cNvSpPr>
            <a:spLocks noGrp="1"/>
          </p:cNvSpPr>
          <p:nvPr>
            <p:ph idx="1"/>
          </p:nvPr>
        </p:nvSpPr>
        <p:spPr>
          <a:xfrm>
            <a:off x="457200" y="1561455"/>
            <a:ext cx="8229600" cy="4525963"/>
          </a:xfrm>
        </p:spPr>
        <p:txBody>
          <a:bodyPr>
            <a:normAutofit/>
          </a:bodyPr>
          <a:lstStyle/>
          <a:p>
            <a:r>
              <a:rPr lang="en-GB" dirty="0"/>
              <a:t>1) Recall five paraneoplastic dermatosis and their potential underpinnings </a:t>
            </a:r>
          </a:p>
          <a:p>
            <a:r>
              <a:rPr lang="en-GB" dirty="0"/>
              <a:t>2) Distinguish when common skin diagnosis may indicate an internal malignancy </a:t>
            </a:r>
          </a:p>
          <a:p>
            <a:r>
              <a:rPr lang="en-GB" dirty="0"/>
              <a:t>3) Select which skin manifestations of a paraneoplastic nature necessitate emergent dermatologic referral </a:t>
            </a:r>
          </a:p>
        </p:txBody>
      </p:sp>
    </p:spTree>
    <p:extLst>
      <p:ext uri="{BB962C8B-B14F-4D97-AF65-F5344CB8AC3E}">
        <p14:creationId xmlns:p14="http://schemas.microsoft.com/office/powerpoint/2010/main" val="38593924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48649" y="0"/>
            <a:ext cx="7772400" cy="1362075"/>
          </a:xfrm>
        </p:spPr>
        <p:txBody>
          <a:bodyPr/>
          <a:lstStyle/>
          <a:p>
            <a:pPr algn="ctr"/>
            <a:r>
              <a:rPr lang="en-US" dirty="0"/>
              <a:t>Questions?</a:t>
            </a:r>
          </a:p>
        </p:txBody>
      </p:sp>
      <p:sp>
        <p:nvSpPr>
          <p:cNvPr id="2" name="Rectangle 1"/>
          <p:cNvSpPr/>
          <p:nvPr/>
        </p:nvSpPr>
        <p:spPr>
          <a:xfrm>
            <a:off x="4479667" y="2967335"/>
            <a:ext cx="184666" cy="923330"/>
          </a:xfrm>
          <a:prstGeom prst="rect">
            <a:avLst/>
          </a:prstGeom>
          <a:noFill/>
        </p:spPr>
        <p:txBody>
          <a:bodyPr wrap="none" lIns="91440" tIns="45720" rIns="91440" bIns="45720">
            <a:spAutoFit/>
          </a:bodyPr>
          <a:lstStyle/>
          <a:p>
            <a:pPr algn="ctr"/>
            <a:endParaRPr lang="en-CA"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3" name="Picture 2" descr="Screen Shot 2018-01-29 at 8.42.30 P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062416" y="1241720"/>
            <a:ext cx="3019167" cy="4853892"/>
          </a:xfrm>
          <a:prstGeom prst="rect">
            <a:avLst/>
          </a:prstGeom>
          <a:ln w="38100">
            <a:solidFill>
              <a:schemeClr val="tx1">
                <a:lumMod val="95000"/>
                <a:lumOff val="5000"/>
              </a:schemeClr>
            </a:solidFill>
          </a:ln>
        </p:spPr>
      </p:pic>
      <p:sp>
        <p:nvSpPr>
          <p:cNvPr id="5" name="TextBox 4">
            <a:extLst>
              <a:ext uri="{FF2B5EF4-FFF2-40B4-BE49-F238E27FC236}">
                <a16:creationId xmlns:a16="http://schemas.microsoft.com/office/drawing/2014/main" id="{F331C065-4037-ACB1-C7A0-F88BEE156632}"/>
              </a:ext>
            </a:extLst>
          </p:cNvPr>
          <p:cNvSpPr txBox="1"/>
          <p:nvPr/>
        </p:nvSpPr>
        <p:spPr>
          <a:xfrm>
            <a:off x="6765152" y="6332944"/>
            <a:ext cx="1266950" cy="276999"/>
          </a:xfrm>
          <a:prstGeom prst="rect">
            <a:avLst/>
          </a:prstGeom>
          <a:noFill/>
        </p:spPr>
        <p:txBody>
          <a:bodyPr wrap="none" rtlCol="0">
            <a:spAutoFit/>
          </a:bodyPr>
          <a:lstStyle/>
          <a:p>
            <a:r>
              <a:rPr lang="en-GB" sz="1200" dirty="0"/>
              <a:t>shutterstock.com</a:t>
            </a:r>
            <a:endParaRPr lang="en-CA" sz="1200" dirty="0"/>
          </a:p>
        </p:txBody>
      </p:sp>
    </p:spTree>
    <p:extLst>
      <p:ext uri="{BB962C8B-B14F-4D97-AF65-F5344CB8AC3E}">
        <p14:creationId xmlns:p14="http://schemas.microsoft.com/office/powerpoint/2010/main" val="4107341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AAD96-B7EE-5A84-3041-8286212A4D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A6494-5161-F7A0-19CA-40D902BD952F}"/>
              </a:ext>
            </a:extLst>
          </p:cNvPr>
          <p:cNvSpPr>
            <a:spLocks noGrp="1"/>
          </p:cNvSpPr>
          <p:nvPr>
            <p:ph type="title"/>
          </p:nvPr>
        </p:nvSpPr>
        <p:spPr>
          <a:xfrm>
            <a:off x="-1" y="14138"/>
            <a:ext cx="9191847" cy="1143000"/>
          </a:xfrm>
        </p:spPr>
        <p:txBody>
          <a:bodyPr>
            <a:normAutofit fontScale="90000"/>
          </a:bodyPr>
          <a:lstStyle/>
          <a:p>
            <a:r>
              <a:rPr lang="en-US" dirty="0"/>
              <a:t>Warm-Up Case – Someone’s Being Knotty</a:t>
            </a:r>
          </a:p>
        </p:txBody>
      </p:sp>
      <p:sp>
        <p:nvSpPr>
          <p:cNvPr id="10" name="TextBox 9">
            <a:extLst>
              <a:ext uri="{FF2B5EF4-FFF2-40B4-BE49-F238E27FC236}">
                <a16:creationId xmlns:a16="http://schemas.microsoft.com/office/drawing/2014/main" id="{25C84EA7-8734-F40F-2005-700F7B221892}"/>
              </a:ext>
            </a:extLst>
          </p:cNvPr>
          <p:cNvSpPr txBox="1"/>
          <p:nvPr/>
        </p:nvSpPr>
        <p:spPr>
          <a:xfrm>
            <a:off x="6765152" y="6332944"/>
            <a:ext cx="1983235" cy="276999"/>
          </a:xfrm>
          <a:prstGeom prst="rect">
            <a:avLst/>
          </a:prstGeom>
          <a:noFill/>
        </p:spPr>
        <p:txBody>
          <a:bodyPr wrap="none" rtlCol="0">
            <a:spAutoFit/>
          </a:bodyPr>
          <a:lstStyle/>
          <a:p>
            <a:r>
              <a:rPr lang="en-GB" sz="1200" dirty="0"/>
              <a:t>JAAD, May 2011, 64:e89-e90</a:t>
            </a:r>
            <a:endParaRPr lang="en-CA" sz="1200" dirty="0"/>
          </a:p>
        </p:txBody>
      </p:sp>
      <p:pic>
        <p:nvPicPr>
          <p:cNvPr id="5" name="Picture 4" descr="A person with a skin rash on their body&#10;&#10;AI-generated content may be incorrect.">
            <a:extLst>
              <a:ext uri="{FF2B5EF4-FFF2-40B4-BE49-F238E27FC236}">
                <a16:creationId xmlns:a16="http://schemas.microsoft.com/office/drawing/2014/main" id="{4EE6EFB6-375D-866D-F841-BD831A1F11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8604" y="1044718"/>
            <a:ext cx="6817075" cy="5235844"/>
          </a:xfrm>
          <a:prstGeom prst="rect">
            <a:avLst/>
          </a:prstGeom>
          <a:ln w="38100">
            <a:solidFill>
              <a:schemeClr val="tx1"/>
            </a:solidFill>
          </a:ln>
        </p:spPr>
      </p:pic>
    </p:spTree>
    <p:extLst>
      <p:ext uri="{BB962C8B-B14F-4D97-AF65-F5344CB8AC3E}">
        <p14:creationId xmlns:p14="http://schemas.microsoft.com/office/powerpoint/2010/main" val="4247212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14548-5183-3BDC-0495-4A2D68120E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7FEE8-9EA7-D230-877C-98A665005EA6}"/>
              </a:ext>
            </a:extLst>
          </p:cNvPr>
          <p:cNvSpPr>
            <a:spLocks noGrp="1"/>
          </p:cNvSpPr>
          <p:nvPr>
            <p:ph type="title"/>
          </p:nvPr>
        </p:nvSpPr>
        <p:spPr>
          <a:xfrm>
            <a:off x="457200" y="51359"/>
            <a:ext cx="8229600" cy="1143000"/>
          </a:xfrm>
        </p:spPr>
        <p:txBody>
          <a:bodyPr>
            <a:normAutofit/>
          </a:bodyPr>
          <a:lstStyle/>
          <a:p>
            <a:r>
              <a:rPr lang="en-US" dirty="0"/>
              <a:t>Warm-Up Case</a:t>
            </a:r>
          </a:p>
        </p:txBody>
      </p:sp>
      <p:sp>
        <p:nvSpPr>
          <p:cNvPr id="3" name="Content Placeholder 2">
            <a:extLst>
              <a:ext uri="{FF2B5EF4-FFF2-40B4-BE49-F238E27FC236}">
                <a16:creationId xmlns:a16="http://schemas.microsoft.com/office/drawing/2014/main" id="{F498ED5F-4682-8717-A823-D85205EA21BB}"/>
              </a:ext>
            </a:extLst>
          </p:cNvPr>
          <p:cNvSpPr>
            <a:spLocks noGrp="1"/>
          </p:cNvSpPr>
          <p:nvPr>
            <p:ph idx="1"/>
          </p:nvPr>
        </p:nvSpPr>
        <p:spPr>
          <a:xfrm>
            <a:off x="457200" y="1564872"/>
            <a:ext cx="8601740" cy="5165724"/>
          </a:xfrm>
        </p:spPr>
        <p:txBody>
          <a:bodyPr>
            <a:normAutofit/>
          </a:bodyPr>
          <a:lstStyle/>
          <a:p>
            <a:r>
              <a:rPr lang="en-CA" dirty="0"/>
              <a:t>Clinical DDx:</a:t>
            </a:r>
          </a:p>
          <a:p>
            <a:pPr lvl="1"/>
            <a:r>
              <a:rPr lang="en-CA" dirty="0"/>
              <a:t>…but first…</a:t>
            </a:r>
          </a:p>
          <a:p>
            <a:endParaRPr lang="en-US" dirty="0"/>
          </a:p>
        </p:txBody>
      </p:sp>
    </p:spTree>
    <p:extLst>
      <p:ext uri="{BB962C8B-B14F-4D97-AF65-F5344CB8AC3E}">
        <p14:creationId xmlns:p14="http://schemas.microsoft.com/office/powerpoint/2010/main" val="2640008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1FB5F-4B9F-BD70-B78D-69DBF28948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6445A3-B176-3CD0-085A-EB356A725913}"/>
              </a:ext>
            </a:extLst>
          </p:cNvPr>
          <p:cNvSpPr>
            <a:spLocks noGrp="1"/>
          </p:cNvSpPr>
          <p:nvPr>
            <p:ph type="title"/>
          </p:nvPr>
        </p:nvSpPr>
        <p:spPr>
          <a:xfrm>
            <a:off x="457200" y="51359"/>
            <a:ext cx="8229600" cy="1143000"/>
          </a:xfrm>
        </p:spPr>
        <p:txBody>
          <a:bodyPr>
            <a:normAutofit/>
          </a:bodyPr>
          <a:lstStyle/>
          <a:p>
            <a:r>
              <a:rPr lang="en-US" dirty="0"/>
              <a:t>Warm-Up Case</a:t>
            </a:r>
          </a:p>
        </p:txBody>
      </p:sp>
      <p:pic>
        <p:nvPicPr>
          <p:cNvPr id="7" name="Picture 6" descr="A cartoon character holding his head&#10;&#10;AI-generated content may be incorrect.">
            <a:extLst>
              <a:ext uri="{FF2B5EF4-FFF2-40B4-BE49-F238E27FC236}">
                <a16:creationId xmlns:a16="http://schemas.microsoft.com/office/drawing/2014/main" id="{0CC78F33-772F-3462-AA3B-5E0A73F47A7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402958" y="1194359"/>
            <a:ext cx="4338084" cy="5041219"/>
          </a:xfrm>
          <a:prstGeom prst="rect">
            <a:avLst/>
          </a:prstGeom>
          <a:ln w="38100">
            <a:solidFill>
              <a:schemeClr val="tx1"/>
            </a:solidFill>
          </a:ln>
        </p:spPr>
      </p:pic>
      <p:sp>
        <p:nvSpPr>
          <p:cNvPr id="8" name="TextBox 7">
            <a:extLst>
              <a:ext uri="{FF2B5EF4-FFF2-40B4-BE49-F238E27FC236}">
                <a16:creationId xmlns:a16="http://schemas.microsoft.com/office/drawing/2014/main" id="{3506C93D-6128-71BB-A3C1-C86E01CA7BB8}"/>
              </a:ext>
            </a:extLst>
          </p:cNvPr>
          <p:cNvSpPr txBox="1"/>
          <p:nvPr/>
        </p:nvSpPr>
        <p:spPr>
          <a:xfrm>
            <a:off x="6637562" y="6471443"/>
            <a:ext cx="722762" cy="276999"/>
          </a:xfrm>
          <a:prstGeom prst="rect">
            <a:avLst/>
          </a:prstGeom>
          <a:noFill/>
        </p:spPr>
        <p:txBody>
          <a:bodyPr wrap="none" rtlCol="0">
            <a:spAutoFit/>
          </a:bodyPr>
          <a:lstStyle/>
          <a:p>
            <a:r>
              <a:rPr lang="en-GB" sz="1200" dirty="0"/>
              <a:t>ChatGPT</a:t>
            </a:r>
            <a:endParaRPr lang="en-CA" sz="1200" dirty="0"/>
          </a:p>
        </p:txBody>
      </p:sp>
    </p:spTree>
    <p:extLst>
      <p:ext uri="{BB962C8B-B14F-4D97-AF65-F5344CB8AC3E}">
        <p14:creationId xmlns:p14="http://schemas.microsoft.com/office/powerpoint/2010/main" val="654302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27686</TotalTime>
  <Words>2458</Words>
  <Application>Microsoft Macintosh PowerPoint</Application>
  <PresentationFormat>On-screen Show (4:3)</PresentationFormat>
  <Paragraphs>394</Paragraphs>
  <Slides>62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62</vt:i4>
      </vt:variant>
    </vt:vector>
  </HeadingPairs>
  <TitlesOfParts>
    <vt:vector size="65" baseType="lpstr">
      <vt:lpstr>Arial</vt:lpstr>
      <vt:lpstr>Calibri</vt:lpstr>
      <vt:lpstr>Office Theme</vt:lpstr>
      <vt:lpstr>When Malignancy Breaks the 4th Wall: Skin manifestations of  non-cutaneous cancers</vt:lpstr>
      <vt:lpstr>Disclosures</vt:lpstr>
      <vt:lpstr>Mitigation of Potential Bias</vt:lpstr>
      <vt:lpstr>Objectives</vt:lpstr>
      <vt:lpstr>Warm-Up Case</vt:lpstr>
      <vt:lpstr>Warm-Up Case</vt:lpstr>
      <vt:lpstr>Warm-Up Case – Someone’s Being Knotty</vt:lpstr>
      <vt:lpstr>Warm-Up Case</vt:lpstr>
      <vt:lpstr>Warm-Up Case</vt:lpstr>
      <vt:lpstr>Warm-Up Case</vt:lpstr>
      <vt:lpstr>Warm-Up Case –  Erythema gyratum repens</vt:lpstr>
      <vt:lpstr>Warm-Up Case –  Erythema gyratum repens</vt:lpstr>
      <vt:lpstr>Warm-Up Case –  Erythema gyratum repens</vt:lpstr>
      <vt:lpstr>Curth’s Postulates (6)</vt:lpstr>
      <vt:lpstr>Paraneoplastic Dermatoses - Categories</vt:lpstr>
      <vt:lpstr>Paraneoplastic Dermatoses</vt:lpstr>
      <vt:lpstr>Five Key Take-Away Points</vt:lpstr>
      <vt:lpstr>Case #2 – Scaly Hands and Feet</vt:lpstr>
      <vt:lpstr>Case #2 – Bazex Syndrome (Acrokeratosis paraneoplastica)</vt:lpstr>
      <vt:lpstr>Case #2 – Bazex Syndrome (Acrokeratosis paraneoplastica)</vt:lpstr>
      <vt:lpstr>Case #2 – Bazex Syndrome (Acrokeratosis paraneoplastica)</vt:lpstr>
      <vt:lpstr>Case #3 – Migrating ‘sloughing’ lesions</vt:lpstr>
      <vt:lpstr>Case #3 –  Necrolytic migratory erythema</vt:lpstr>
      <vt:lpstr>Case #3 –  Necrolytic migratory erythema</vt:lpstr>
      <vt:lpstr>Case #3 –  Necrolytic migratory erythema</vt:lpstr>
      <vt:lpstr>Case #4 – Tale of the Scale</vt:lpstr>
      <vt:lpstr>Case #4 – Ichthyosis</vt:lpstr>
      <vt:lpstr>Case #4 – Ichthyosis</vt:lpstr>
      <vt:lpstr>Case #4 – Ichthyosis</vt:lpstr>
      <vt:lpstr>Case #5 – Blisters and peeling and oral lesions, ohhhh my!</vt:lpstr>
      <vt:lpstr>Case #5 – Paraneoplastic pemphigus</vt:lpstr>
      <vt:lpstr>Case #5 – Paraneoplastic pemphigus</vt:lpstr>
      <vt:lpstr>Case #5 – Paraneoplastic pemphigus</vt:lpstr>
      <vt:lpstr>Case #6 – A cowboy with a shawl</vt:lpstr>
      <vt:lpstr>Case #6 – Dermatomyositis</vt:lpstr>
      <vt:lpstr>Case #6 – Dermatomyositis</vt:lpstr>
      <vt:lpstr>Case #6 – Dermatomyositis</vt:lpstr>
      <vt:lpstr>Case #7 –  Ensconced in Velvety Plaques</vt:lpstr>
      <vt:lpstr>Case #7 – Acanthosis nigricans</vt:lpstr>
      <vt:lpstr>Case #7 – Acanthosis nigricans</vt:lpstr>
      <vt:lpstr>Case #7 – Acanthosis nigricans</vt:lpstr>
      <vt:lpstr>Case #8 – This is No Fable</vt:lpstr>
      <vt:lpstr>Case #8 – AESOP Syndrome Adenopathy and Extensive Skin patch Overlying a Plasmacytoma</vt:lpstr>
      <vt:lpstr>Case #8 – AESOP Syndrome Adenopathy and Extensive Skin patch Overlying a Plasmacytoma </vt:lpstr>
      <vt:lpstr>Case #8 – AESOP Syndrome Adenopathy and Extensive Skin patch Overlying a Plasmacytoma</vt:lpstr>
      <vt:lpstr>Case #9 – Time for Dessert</vt:lpstr>
      <vt:lpstr>Case #9 – Neutrophilic dermatoses – Acute Febrile Neutrophilic Dermatosis</vt:lpstr>
      <vt:lpstr>Case #9 – Neutrophilic dermatoses – Acute Febrile Neutrophilic Dermatosis</vt:lpstr>
      <vt:lpstr>Case #9 – Neutrophilic dermatoses – Acute Febrile Neutrophilic Dermatosis</vt:lpstr>
      <vt:lpstr>Case #9 – Neutrophilic dermatoses Acute Febrile Neutrophilic Dermatosis</vt:lpstr>
      <vt:lpstr>Case #10 –  Rapid onset yellow nodules</vt:lpstr>
      <vt:lpstr>Case #10 – Necrobiotic xanthogranuloma</vt:lpstr>
      <vt:lpstr>Case #10 – Necrobiotic xanthogranuloma</vt:lpstr>
      <vt:lpstr>Case #10 –  Necrobiotic xanthogranuloma</vt:lpstr>
      <vt:lpstr>Case #11 –  Things Might Get a Bit Hairy</vt:lpstr>
      <vt:lpstr>Case #11 – Acquired hypertrichosis lanuginosa</vt:lpstr>
      <vt:lpstr>Case #11 – Acquired hypertrichosis lanuginosa</vt:lpstr>
      <vt:lpstr>Case #11 – Acquired hypertrichosis lanuginosa</vt:lpstr>
      <vt:lpstr>Curth’s Postulates (6) - Review</vt:lpstr>
      <vt:lpstr>Five Key Take-Away Points</vt:lpstr>
      <vt:lpstr>Recap Objectives</vt:lpstr>
      <vt:lpstr>Questions?</vt:lpstr>
    </vt:vector>
  </TitlesOfParts>
  <Company>Dalhousie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Acne Roundtable</dc:title>
  <dc:creator>Matthew Smith</dc:creator>
  <cp:lastModifiedBy>Microsoft Office User</cp:lastModifiedBy>
  <cp:revision>18</cp:revision>
  <dcterms:created xsi:type="dcterms:W3CDTF">2018-01-27T00:13:54Z</dcterms:created>
  <dcterms:modified xsi:type="dcterms:W3CDTF">2026-09-04T23:42:58Z</dcterms:modified>
</cp:coreProperties>
</file>