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8" r:id="rId19"/>
    <p:sldId id="275" r:id="rId20"/>
    <p:sldId id="279" r:id="rId21"/>
    <p:sldId id="276" r:id="rId22"/>
    <p:sldId id="282" r:id="rId23"/>
    <p:sldId id="266" r:id="rId24"/>
    <p:sldId id="267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034" autoAdjust="0"/>
  </p:normalViewPr>
  <p:slideViewPr>
    <p:cSldViewPr snapToGrid="0">
      <p:cViewPr varScale="1">
        <p:scale>
          <a:sx n="55" d="100"/>
          <a:sy n="55" d="100"/>
        </p:scale>
        <p:origin x="109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9A9BF-10A0-4D14-B1E4-BD0B233860B7}" type="datetimeFigureOut">
              <a:rPr lang="en-CA" smtClean="0"/>
              <a:t>2026-04-22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39276-FDC8-42CF-BD2D-3A2AE649B6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03752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CA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 common modifiable risk factor.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39276-FDC8-42CF-BD2D-3A2AE649B641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7883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39276-FDC8-42CF-BD2D-3A2AE649B641}" type="slidenum">
              <a:rPr lang="en-CA" smtClean="0"/>
              <a:t>24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72811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39276-FDC8-42CF-BD2D-3A2AE649B641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862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39276-FDC8-42CF-BD2D-3A2AE649B641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2749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39276-FDC8-42CF-BD2D-3A2AE649B641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03203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39276-FDC8-42CF-BD2D-3A2AE649B641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7565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39276-FDC8-42CF-BD2D-3A2AE649B641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94849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39276-FDC8-42CF-BD2D-3A2AE649B641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34055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39276-FDC8-42CF-BD2D-3A2AE649B641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9622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39276-FDC8-42CF-BD2D-3A2AE649B641}" type="slidenum">
              <a:rPr lang="en-CA" smtClean="0"/>
              <a:t>22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90720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A210C-ACC0-A8AD-2744-190F950E91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514B58-C13F-F3A8-8556-F97097B5C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3170EC-BA8B-CCD2-8F29-374155FBA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6CB9-3633-40A1-A1DE-E2B8CD303BF6}" type="datetime1">
              <a:rPr lang="en-CA" smtClean="0"/>
              <a:t>2026-04-22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33201F-21FD-B148-ADAB-79951A960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BEDB8-8218-DBBB-2178-31BF46CE1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27530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6F9A6-C649-055B-62F7-D637ABD1D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AFD532-7763-93BC-846B-80DDF103E0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FCAE6-1DBF-A780-DDAC-6A8290E7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9D0E1-BE3A-4AF7-8E2D-8DC3243B70FB}" type="datetime1">
              <a:rPr lang="en-CA" smtClean="0"/>
              <a:t>2026-04-22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64602-D7DA-C6E3-E679-EA5B70795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65025B-80A7-5B4A-4CEE-B9E0184D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2641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618598-33C6-736C-5B43-24E480A2F7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E72C77-3D4B-F9F2-EA4C-6D27931864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311FDA-6C30-FE33-FD47-C377E9D0C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49DF4-CC8F-449B-B5A1-AD93F6B7C41D}" type="datetime1">
              <a:rPr lang="en-CA" smtClean="0"/>
              <a:t>2026-04-22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47705-B449-6981-7AED-4A5DCB6BA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2E170-68F7-09ED-DE5B-68D1376D0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0542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056C8-268B-ABDD-B813-B9868C8F7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6117D-2219-CDF2-F4B0-0A35F0CE2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38FD2-4199-AE44-1B08-5F67BC6CB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3A45-2559-4752-B4D7-6E5DCD16CC27}" type="datetime1">
              <a:rPr lang="en-CA" smtClean="0"/>
              <a:t>2026-04-22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E10C4F-8BAC-370E-BD44-1E731F87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98C93-879C-5ECD-3095-E11C2E2BE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48363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BC136-B62F-B587-4579-0D74C8E40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60F44E-CE49-4C19-5B90-1C6854238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0F8E9-42EB-129E-7A0E-5C35F596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1CDEE-9C03-4B96-BBC7-C1C5818006C9}" type="datetime1">
              <a:rPr lang="en-CA" smtClean="0"/>
              <a:t>2026-04-22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DE5D4-03E0-2115-AFEE-26991377D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41AFA-DCA9-2DA0-AB31-7EFA5238B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64299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4C9C2-96CA-0035-D3C3-337390E43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8EC43-C7CC-F066-51BD-12E8AC1C9D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A9219-0E54-5616-A114-02739952F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7FE8AD-C89A-5217-7E0F-3F1932CD1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AB295-EC4F-4A9A-8816-E44FE56856B8}" type="datetime1">
              <a:rPr lang="en-CA" smtClean="0"/>
              <a:t>2026-04-22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777D3-C43E-C5BD-38FB-726274667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ECD5B-130E-D670-D944-AFE32066F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1500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F68E0-2F98-DD3B-3007-0CCED7510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4DF85-97B6-E211-D84F-400BE9C51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F14AC4-E9D6-E245-F446-09A2E84F32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32BC6-F735-9882-5A13-CCFF5FB758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A0B3-F972-E881-CAB8-436588D657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08D27F-5B46-AB63-B310-EB4F25380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2748-546E-44AB-BAF3-D5A0E31C0988}" type="datetime1">
              <a:rPr lang="en-CA" smtClean="0"/>
              <a:t>2026-04-22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328041-0E15-1EE4-37CE-AAF6FB278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DE6BBF-C8BC-370A-A89F-4B9253BA8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51837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86209-B81C-DE4F-81EE-0219A535B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2E3427-992C-A507-642E-FC6F69D8E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CCA8F-E46C-4F34-AB89-FEE1E3BD1648}" type="datetime1">
              <a:rPr lang="en-CA" smtClean="0"/>
              <a:t>2026-04-22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E7DF0A-866E-3EF1-88CF-028EA6948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A83BC7-DAC8-36C7-F6E4-FE5F5CDE7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29946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7ED657-6CC0-B383-CAF5-0C330B2CA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7143F-950A-49C7-AF9D-C38554AD7D2D}" type="datetime1">
              <a:rPr lang="en-CA" smtClean="0"/>
              <a:t>2026-04-22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20403B-40FD-E313-D6CB-2C3D447E2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89FC5E-2FF5-D8D2-8468-DB8DDDDEC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5740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16F5B-DB28-4582-C483-DA05E05C9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D90AF-6EE4-3321-7632-6BFB4DBD4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4B8B9D-FADB-12EA-8D35-B7DB05065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281CD9-AB70-2486-586C-A4F2D0AB0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9508-0E19-43F7-B7C0-B0549C59FF99}" type="datetime1">
              <a:rPr lang="en-CA" smtClean="0"/>
              <a:t>2026-04-22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2E8E2B-AFB4-81AE-B1EE-D4592D976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AE1F79-0F83-EEA1-3662-37C7577F5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95682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290CB-4C65-20C2-1385-908005153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F6ABBF-CEB0-40B2-4283-72B42FB73F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EBC8FA-D559-582E-B49E-A02A43B292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110A7C-EF14-39D6-A967-C8C64FE07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07361-0A60-44DC-A1C4-F1CC3D25F71D}" type="datetime1">
              <a:rPr lang="en-CA" smtClean="0"/>
              <a:t>2026-04-22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85310-357A-6CC0-F0F2-E53FD90B0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2A3E67-AF7B-18AB-53B7-D8F037667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3553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9000">
              <a:schemeClr val="tx2">
                <a:lumMod val="10000"/>
                <a:lumOff val="90000"/>
              </a:schemeClr>
            </a:gs>
            <a:gs pos="100000">
              <a:schemeClr val="tx2">
                <a:lumMod val="10000"/>
                <a:lumOff val="90000"/>
              </a:schemeClr>
            </a:gs>
            <a:gs pos="94000">
              <a:schemeClr val="accent1">
                <a:lumMod val="30000"/>
                <a:lumOff val="70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C0C0C3-F4D1-F2E1-96D7-7D081963A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CEE40-FFC9-AD0F-2520-0D59AC995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F75A93-4BEC-9572-00EC-57B02171CF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05B7BB-9BAE-4BFC-A50B-7370E8ABA67C}" type="datetime1">
              <a:rPr lang="en-CA" smtClean="0"/>
              <a:t>2026-04-22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2B8D2-34A8-7DCB-DC20-75418D1C99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228F0-5C08-43CA-8154-951C52F6C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F2B057-FA99-4702-B31B-333F024D7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56936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97126-02DE-1681-3D1C-91CA932334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Hypertension Canada Guideline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5AF53D-7CFD-5889-A698-31A54A7819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/>
              <a:t>Stuart M</a:t>
            </a:r>
            <a:r>
              <a:rPr lang="en-CA" baseline="30000" dirty="0"/>
              <a:t>c</a:t>
            </a:r>
            <a:r>
              <a:rPr lang="en-CA" dirty="0"/>
              <a:t>Adam</a:t>
            </a:r>
          </a:p>
          <a:p>
            <a:r>
              <a:rPr lang="en-CA" dirty="0"/>
              <a:t>General Internal Medicine</a:t>
            </a:r>
          </a:p>
          <a:p>
            <a:r>
              <a:rPr lang="en-CA" dirty="0"/>
              <a:t>The Moncton Hospital</a:t>
            </a:r>
          </a:p>
          <a:p>
            <a:r>
              <a:rPr lang="en-CA" dirty="0"/>
              <a:t>NBIMU 2026</a:t>
            </a:r>
          </a:p>
        </p:txBody>
      </p:sp>
    </p:spTree>
    <p:extLst>
      <p:ext uri="{BB962C8B-B14F-4D97-AF65-F5344CB8AC3E}">
        <p14:creationId xmlns:p14="http://schemas.microsoft.com/office/powerpoint/2010/main" val="3982160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B8DD0-0039-F928-50CC-842CFC7DB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EC2A0-1DA5-3E06-CC30-6DB35C8BD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The definition of hypertension in adults is recommended as BP≥130/80 mm Hg when measured with a validated device under optimal conditions</a:t>
            </a:r>
          </a:p>
          <a:p>
            <a:pPr lvl="1"/>
            <a:r>
              <a:rPr lang="en-CA" dirty="0"/>
              <a:t>This is lower than prior guidelines, which was ≥ 135/85 HBPM Series, or ≥ 130/80 24 hr ABPM, or ≥ 140/90 in office (after multiple visits)</a:t>
            </a:r>
          </a:p>
          <a:p>
            <a:r>
              <a:rPr lang="en-CA" dirty="0"/>
              <a:t>Meta-analysis </a:t>
            </a:r>
            <a:r>
              <a:rPr lang="en-US" dirty="0"/>
              <a:t>of prospective study data has shown:</a:t>
            </a:r>
          </a:p>
          <a:p>
            <a:pPr lvl="1"/>
            <a:r>
              <a:rPr lang="en-US" dirty="0"/>
              <a:t>Relative risk for major adverse cardiovascular events for people with BP ≥ 130–139/85–89 mm Hg is 1.5-2.0x higher than for people with BP &lt; 120/80, and a risk substantially higher than for those with BP 120–129/80–84 mm Hg.</a:t>
            </a:r>
            <a:endParaRPr lang="en-CA" baseline="300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8A703A-F470-0818-7198-8F20FE1AA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10</a:t>
            </a:fld>
            <a:endParaRPr lang="en-C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5CC6CF-C352-04F9-E646-2D4F20826AED}"/>
              </a:ext>
            </a:extLst>
          </p:cNvPr>
          <p:cNvSpPr txBox="1"/>
          <p:nvPr/>
        </p:nvSpPr>
        <p:spPr>
          <a:xfrm>
            <a:off x="7670042" y="6361018"/>
            <a:ext cx="3411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Guo et al </a:t>
            </a:r>
            <a:r>
              <a:rPr lang="en-CA" i="1" dirty="0"/>
              <a:t>Curr </a:t>
            </a:r>
            <a:r>
              <a:rPr lang="en-CA" i="1" dirty="0" err="1"/>
              <a:t>Hypertens</a:t>
            </a:r>
            <a:r>
              <a:rPr lang="en-CA" i="1" dirty="0"/>
              <a:t> </a:t>
            </a:r>
            <a:r>
              <a:rPr lang="en-CA" dirty="0"/>
              <a:t>2013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460B1D-B7B4-CFD4-B14B-8276966408B4}"/>
              </a:ext>
            </a:extLst>
          </p:cNvPr>
          <p:cNvSpPr txBox="1"/>
          <p:nvPr/>
        </p:nvSpPr>
        <p:spPr>
          <a:xfrm>
            <a:off x="8293291" y="6036184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Goupil et al. </a:t>
            </a:r>
            <a:r>
              <a:rPr lang="en-CA" i="1" dirty="0"/>
              <a:t>CMAJ </a:t>
            </a:r>
            <a:r>
              <a:rPr lang="en-CA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990139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07081-64C7-C48D-DE60-B5B5356CE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01970-BC8D-7DAB-EF1A-EA3CFBD69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Healthy lifestyle changes are recommended for all adults with hypertension</a:t>
            </a:r>
          </a:p>
          <a:p>
            <a:pPr lvl="1"/>
            <a:r>
              <a:rPr lang="en-CA" dirty="0"/>
              <a:t>Less than 2g sodium/day. High potassium helpful too.</a:t>
            </a:r>
          </a:p>
          <a:p>
            <a:pPr lvl="1"/>
            <a:r>
              <a:rPr lang="en-CA" dirty="0"/>
              <a:t>Weight loss if obese</a:t>
            </a:r>
          </a:p>
          <a:p>
            <a:pPr lvl="1"/>
            <a:r>
              <a:rPr lang="en-CA" dirty="0"/>
              <a:t>Exercise</a:t>
            </a:r>
          </a:p>
          <a:p>
            <a:pPr lvl="1"/>
            <a:r>
              <a:rPr lang="en-CA" dirty="0"/>
              <a:t>Quitting smoking</a:t>
            </a:r>
          </a:p>
          <a:p>
            <a:pPr lvl="1"/>
            <a:r>
              <a:rPr lang="en-CA" dirty="0"/>
              <a:t>Minimize alcohol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4C5824-5F50-272E-0843-15C026F47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11</a:t>
            </a:fld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90917B-D20F-C8D5-41E3-69439E23EB7F}"/>
              </a:ext>
            </a:extLst>
          </p:cNvPr>
          <p:cNvSpPr txBox="1"/>
          <p:nvPr/>
        </p:nvSpPr>
        <p:spPr>
          <a:xfrm>
            <a:off x="8102222" y="6469403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Goupil et al. </a:t>
            </a:r>
            <a:r>
              <a:rPr lang="en-CA" i="1" dirty="0"/>
              <a:t>CMAJ </a:t>
            </a:r>
            <a:r>
              <a:rPr lang="en-CA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212550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D8C0A-C28D-E69F-B043-9F5ACB721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23B6C-115E-34B6-8FFF-322394002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70137"/>
            <a:ext cx="10515600" cy="4351338"/>
          </a:xfrm>
        </p:spPr>
        <p:txBody>
          <a:bodyPr/>
          <a:lstStyle/>
          <a:p>
            <a:r>
              <a:rPr lang="en-CA" dirty="0"/>
              <a:t>Pharmacotherapy initiation for hypertension is recommended for adults with BP ≥</a:t>
            </a:r>
            <a:r>
              <a:rPr lang="en-US" i="1" dirty="0"/>
              <a:t> </a:t>
            </a:r>
            <a:r>
              <a:rPr lang="en-US" dirty="0"/>
              <a:t>140/90 mm Hg and for adults with systolic BP 130-139 mm Hg at high cardiovascular disease risk</a:t>
            </a:r>
          </a:p>
          <a:p>
            <a:pPr lvl="1"/>
            <a:r>
              <a:rPr lang="en-US" dirty="0"/>
              <a:t>So diagnose HTN if BP over 130, but start treatment as per above</a:t>
            </a:r>
          </a:p>
          <a:p>
            <a:pPr lvl="1"/>
            <a:r>
              <a:rPr lang="en-US" dirty="0"/>
              <a:t>Different than prior guideline which recommended treating if over 160/100 (or 140/90 if increased CV risk, or 130/80 if diabetic)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0FF546-3F29-731F-FD1C-233AA8402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12</a:t>
            </a:fld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76A224-DECC-AFFF-18BB-C2036861928B}"/>
              </a:ext>
            </a:extLst>
          </p:cNvPr>
          <p:cNvSpPr txBox="1"/>
          <p:nvPr/>
        </p:nvSpPr>
        <p:spPr>
          <a:xfrm>
            <a:off x="8102222" y="6469403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Goupil et al. </a:t>
            </a:r>
            <a:r>
              <a:rPr lang="en-CA" i="1" dirty="0"/>
              <a:t>CMAJ </a:t>
            </a:r>
            <a:r>
              <a:rPr lang="en-CA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223014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0DF595-C6E1-488E-E7BE-D846CE5B7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1630" y="374009"/>
            <a:ext cx="8256895" cy="608651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9AF90-C8DF-67EC-18B1-519405F95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13</a:t>
            </a:fld>
            <a:endParaRPr lang="en-C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C26390-9A62-7F80-7EE9-64D33EDD147A}"/>
              </a:ext>
            </a:extLst>
          </p:cNvPr>
          <p:cNvSpPr txBox="1"/>
          <p:nvPr/>
        </p:nvSpPr>
        <p:spPr>
          <a:xfrm>
            <a:off x="8102222" y="6469403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Goupil et al. </a:t>
            </a:r>
            <a:r>
              <a:rPr lang="en-CA" i="1" dirty="0"/>
              <a:t>CMAJ </a:t>
            </a:r>
            <a:r>
              <a:rPr lang="en-CA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572980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38C53-3EEA-D413-E25D-34BD60C0F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53510-5608-655F-5736-5A3CB6683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87397"/>
            <a:ext cx="10515600" cy="4351338"/>
          </a:xfrm>
        </p:spPr>
        <p:txBody>
          <a:bodyPr>
            <a:normAutofit/>
          </a:bodyPr>
          <a:lstStyle/>
          <a:p>
            <a:r>
              <a:rPr lang="en-CA" dirty="0"/>
              <a:t>Treatment, including healthy lifestyle changes with or without pharmacotherapy, is recommended for adults with hypertension to achieve a target SBP &lt;130, provided the treatment is well tolerated</a:t>
            </a:r>
          </a:p>
          <a:p>
            <a:pPr lvl="1"/>
            <a:r>
              <a:rPr lang="en-CA" dirty="0"/>
              <a:t>Prior guidelines recommended target of &lt;140/90 (for most)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78AB4B-445C-B426-25AD-6CE968EDF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14</a:t>
            </a:fld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031512-CD3D-6037-E3CF-CE569E8D590D}"/>
              </a:ext>
            </a:extLst>
          </p:cNvPr>
          <p:cNvSpPr txBox="1"/>
          <p:nvPr/>
        </p:nvSpPr>
        <p:spPr>
          <a:xfrm>
            <a:off x="8102222" y="6469403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Goupil et al. </a:t>
            </a:r>
            <a:r>
              <a:rPr lang="en-CA" i="1" dirty="0"/>
              <a:t>CMAJ </a:t>
            </a:r>
            <a:r>
              <a:rPr lang="en-CA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900220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2D2FB-4E43-DECF-6868-6433A9579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Blood Pressure Target – Meta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97929-EC8D-EEAE-E51E-B9B59D5B2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Compared with a SBP target of ≥130, a SBP of &lt;130 led to a 22% reduction in major adverse cardiovascular events and an 11% reduction in all-cause death. </a:t>
            </a:r>
          </a:p>
          <a:p>
            <a:endParaRPr lang="en-CA" dirty="0"/>
          </a:p>
          <a:p>
            <a:r>
              <a:rPr lang="en-CA" dirty="0"/>
              <a:t>Compared with SBP target &lt;140, a target of &lt;120 led to an 18% reduction in major adverse cardiovascular events and a possible reduction in all-cause death (HR 0.85, 95% CI 0.71-1.01).</a:t>
            </a:r>
            <a:r>
              <a:rPr lang="en-CA" baseline="30000" dirty="0"/>
              <a:t> </a:t>
            </a:r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52E985-5DDD-835E-DC84-6633EB545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15</a:t>
            </a:fld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9E59DF-0CF3-8FFE-B8C9-39F956667199}"/>
              </a:ext>
            </a:extLst>
          </p:cNvPr>
          <p:cNvSpPr txBox="1"/>
          <p:nvPr/>
        </p:nvSpPr>
        <p:spPr>
          <a:xfrm>
            <a:off x="7383439" y="6268148"/>
            <a:ext cx="373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Whelton et al. </a:t>
            </a:r>
            <a:r>
              <a:rPr lang="en-CA" i="1" dirty="0"/>
              <a:t>Hypertension</a:t>
            </a:r>
            <a:r>
              <a:rPr lang="en-CA" dirty="0"/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764724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4A1ED-4ECC-6BB9-EBB0-C6082439E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Blood Pressure Target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5BD1A-7E86-B787-67D1-7E4DF8218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6616"/>
            <a:ext cx="10515600" cy="4351338"/>
          </a:xfrm>
        </p:spPr>
        <p:txBody>
          <a:bodyPr/>
          <a:lstStyle/>
          <a:p>
            <a:r>
              <a:rPr lang="en-CA" dirty="0"/>
              <a:t>SPRINT trial compared target &lt;120 vs &lt;140, had NNT of 61 for primary cardiovascular composite outcome (ACS, stroke, heart failure, or death from cardiovascular causes) and NNT of 90 for all-cause death</a:t>
            </a:r>
            <a:endParaRPr lang="en-CA" baseline="30000" dirty="0"/>
          </a:p>
          <a:p>
            <a:pPr lvl="1"/>
            <a:r>
              <a:rPr lang="en-CA" dirty="0"/>
              <a:t>Did have higher rate of hypotension, syncope, falls, electrolyte abnormalities, AKI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14B3FB-9D61-C66B-4186-82A13355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16</a:t>
            </a:fld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AF267D-3202-9BAF-BD0A-63577C18BF8C}"/>
              </a:ext>
            </a:extLst>
          </p:cNvPr>
          <p:cNvSpPr txBox="1"/>
          <p:nvPr/>
        </p:nvSpPr>
        <p:spPr>
          <a:xfrm>
            <a:off x="8338782" y="6308209"/>
            <a:ext cx="2634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Wright et al. </a:t>
            </a:r>
            <a:r>
              <a:rPr lang="en-CA" i="1" dirty="0"/>
              <a:t>NEJM </a:t>
            </a:r>
            <a:r>
              <a:rPr lang="en-CA" dirty="0"/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3305495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940F7-5C6C-FD38-D71F-3614583CE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0BDA6-E950-A7C5-1ED1-784EE9F25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Blood Pressure Target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E487CE-D58F-0005-8BED-25771150C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Guideline recommended target of &lt;130 rather than &lt;120 given</a:t>
            </a:r>
          </a:p>
          <a:p>
            <a:pPr lvl="1"/>
            <a:r>
              <a:rPr lang="en-CA" dirty="0"/>
              <a:t>Research quality BP measurements are generally 5-10 mm Hg lower than BP measurements in the routine clinical care setting</a:t>
            </a:r>
          </a:p>
          <a:p>
            <a:pPr lvl="1"/>
            <a:r>
              <a:rPr lang="en-CA" dirty="0"/>
              <a:t>Most participants in large RCTs targeting SBP&lt;120 did not achieve this target</a:t>
            </a:r>
          </a:p>
          <a:p>
            <a:pPr lvl="1"/>
            <a:r>
              <a:rPr lang="en-CA" dirty="0"/>
              <a:t>Feedback from PCPs and patients</a:t>
            </a:r>
          </a:p>
          <a:p>
            <a:r>
              <a:rPr lang="en-CA" dirty="0"/>
              <a:t>No specific diastolic target, given evidence that </a:t>
            </a:r>
          </a:p>
          <a:p>
            <a:pPr lvl="1"/>
            <a:r>
              <a:rPr lang="en-CA" dirty="0"/>
              <a:t>Adults with SBP &lt;130 are at relatively low cardiovascular risk even when diastolic BP 70-90</a:t>
            </a:r>
          </a:p>
          <a:p>
            <a:pPr lvl="1"/>
            <a:endParaRPr lang="en-CA" dirty="0"/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2274AD-445A-B8F0-854E-C709EEA95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17</a:t>
            </a:fld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698C6C-C793-1F50-8072-5D773A6AA740}"/>
              </a:ext>
            </a:extLst>
          </p:cNvPr>
          <p:cNvSpPr txBox="1"/>
          <p:nvPr/>
        </p:nvSpPr>
        <p:spPr>
          <a:xfrm>
            <a:off x="7638197" y="6305313"/>
            <a:ext cx="3471081" cy="375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err="1"/>
              <a:t>Beddhu</a:t>
            </a:r>
            <a:r>
              <a:rPr lang="en-CA" dirty="0"/>
              <a:t> et al. </a:t>
            </a:r>
            <a:r>
              <a:rPr lang="en-CA" i="1" dirty="0"/>
              <a:t>Circulation </a:t>
            </a:r>
            <a:r>
              <a:rPr lang="en-CA" dirty="0"/>
              <a:t>2018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CE9719-95C1-3E48-9CD2-E3B3E66B3C60}"/>
              </a:ext>
            </a:extLst>
          </p:cNvPr>
          <p:cNvSpPr txBox="1"/>
          <p:nvPr/>
        </p:nvSpPr>
        <p:spPr>
          <a:xfrm>
            <a:off x="8293291" y="5992297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Goupil et al. </a:t>
            </a:r>
            <a:r>
              <a:rPr lang="en-CA" i="1" dirty="0"/>
              <a:t>CMAJ </a:t>
            </a:r>
            <a:r>
              <a:rPr lang="en-CA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7432094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B36AF-BE17-0E28-662F-E87E9190F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Blood Pressure Target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17CB4-96F3-020A-B128-724493AE6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Exceptions to SBP &lt;130 include patient specific factors like</a:t>
            </a:r>
          </a:p>
          <a:p>
            <a:pPr lvl="1"/>
            <a:r>
              <a:rPr lang="en-CA" dirty="0"/>
              <a:t>Goals of care</a:t>
            </a:r>
          </a:p>
          <a:p>
            <a:pPr lvl="1"/>
            <a:r>
              <a:rPr lang="en-CA" dirty="0"/>
              <a:t>Frailty</a:t>
            </a:r>
          </a:p>
          <a:p>
            <a:pPr lvl="1"/>
            <a:r>
              <a:rPr lang="en-CA" dirty="0"/>
              <a:t>Fall Risk</a:t>
            </a:r>
          </a:p>
          <a:p>
            <a:pPr lvl="1"/>
            <a:r>
              <a:rPr lang="en-CA" dirty="0"/>
              <a:t>Orthostatic hypotension</a:t>
            </a:r>
          </a:p>
          <a:p>
            <a:pPr lvl="1"/>
            <a:r>
              <a:rPr lang="en-CA" dirty="0"/>
              <a:t>If limited by side-effects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BB293C-1D53-B93A-937B-5EC5643EB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03165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4F1AE-5081-1D7A-6E36-C2C0958B4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8A4F3-2B97-DB52-4E84-E6104A609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Blood Pressure Target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9CE6B-944F-1977-6647-6628A764D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Guidelines committee placed a high value on a simplified approach to hypertension management by adopting a single treatment target for all</a:t>
            </a:r>
          </a:p>
          <a:p>
            <a:r>
              <a:rPr lang="en-CA" dirty="0"/>
              <a:t>While they recognize some people may benefit from a lower target, and others may tolerate only a higher target, they prioritized ease of implementation and did this in response to request for more pragmatic and streamlined guidance to hypertension management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01CD60-BC6E-AE53-DF4F-99509349B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77195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84CB7-D2E7-1B0D-EB9C-88CCFBB96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Disclosures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FEFEC-8C32-C6B4-8B27-5EC37F7A5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None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BB20E3-6DFB-4803-1321-8A9737E3E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31031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9FA74-F696-A70D-5C2B-A5949A364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Hypertension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B5115-7779-038A-60C1-04DDEB40B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/>
              <a:t>For adults requiring pharmacotherapy:</a:t>
            </a:r>
          </a:p>
          <a:p>
            <a:r>
              <a:rPr lang="en-CA" dirty="0"/>
              <a:t>Low-dose combination therapy (ideally as a single-pill combination) is recommended as initial treatment</a:t>
            </a:r>
          </a:p>
          <a:p>
            <a:r>
              <a:rPr lang="en-CA" dirty="0"/>
              <a:t>Include drugs from 2 of 3 categories of ACE/ARB, thiazide or thiazide-like diuretics, and long acting dihydropyridine CCBs</a:t>
            </a:r>
          </a:p>
          <a:p>
            <a:r>
              <a:rPr lang="en-CA" dirty="0"/>
              <a:t>About 70% of adults with HTN will require more than 1 class of medication to achieve BP control</a:t>
            </a:r>
          </a:p>
          <a:p>
            <a:pPr lvl="1"/>
            <a:r>
              <a:rPr lang="en-CA" dirty="0"/>
              <a:t>Projected to increase as targets are lower	</a:t>
            </a:r>
          </a:p>
          <a:p>
            <a:r>
              <a:rPr lang="en-CA" dirty="0"/>
              <a:t>Single-pill combinations achieve BP control  in about 1/3 more patients than with standard monotherapy</a:t>
            </a:r>
            <a:endParaRPr lang="en-CA" baseline="30000" dirty="0"/>
          </a:p>
          <a:p>
            <a:pPr marL="457200" lvl="1" indent="0">
              <a:buNone/>
            </a:pP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3C60D-41B4-11CA-B1D5-2AA4B94FA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20</a:t>
            </a:fld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6A6527-9947-3326-69CE-6D148BE21809}"/>
              </a:ext>
            </a:extLst>
          </p:cNvPr>
          <p:cNvSpPr txBox="1"/>
          <p:nvPr/>
        </p:nvSpPr>
        <p:spPr>
          <a:xfrm>
            <a:off x="8038531" y="607728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Gu et al. </a:t>
            </a:r>
            <a:r>
              <a:rPr lang="en-CA" i="1" dirty="0"/>
              <a:t>Circulation </a:t>
            </a:r>
            <a:r>
              <a:rPr lang="en-CA" dirty="0"/>
              <a:t> 2012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D1E0E2-7F46-55DC-E395-6AF061E1B218}"/>
              </a:ext>
            </a:extLst>
          </p:cNvPr>
          <p:cNvSpPr txBox="1"/>
          <p:nvPr/>
        </p:nvSpPr>
        <p:spPr>
          <a:xfrm>
            <a:off x="7465325" y="6346929"/>
            <a:ext cx="3482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Salam  et al. </a:t>
            </a:r>
            <a:r>
              <a:rPr lang="en-CA" i="1" dirty="0"/>
              <a:t>Hypertension 2019</a:t>
            </a:r>
            <a:endParaRPr lang="en-C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0906CC-451B-97CB-16D0-4B4B1BD0C00D}"/>
              </a:ext>
            </a:extLst>
          </p:cNvPr>
          <p:cNvSpPr txBox="1"/>
          <p:nvPr/>
        </p:nvSpPr>
        <p:spPr>
          <a:xfrm>
            <a:off x="8267131" y="5807631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Goupil et al. </a:t>
            </a:r>
            <a:r>
              <a:rPr lang="en-CA" i="1" dirty="0"/>
              <a:t>CMAJ </a:t>
            </a:r>
            <a:r>
              <a:rPr lang="en-CA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1303773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34095-3FE4-2BE9-AE04-DC145271E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E6101-E00B-00F6-0047-9173A0463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Hypertension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18F03-C579-9730-FE19-56147F4C5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If BP remains above target despite 3 drug combination therapy consisting of ACE/ARB, thiazide or thiazide-like diuretic, and a long-acting dihydropyridine CCB  at max tolerated doses:</a:t>
            </a:r>
          </a:p>
          <a:p>
            <a:pPr lvl="1"/>
            <a:r>
              <a:rPr lang="en-CA" sz="3200" dirty="0"/>
              <a:t>The addition of spironolactone is recommended</a:t>
            </a:r>
          </a:p>
          <a:p>
            <a:pPr lvl="2"/>
            <a:r>
              <a:rPr lang="en-CA" sz="2800" dirty="0"/>
              <a:t>Monitor electrolytes and renal function, careful with CKD or if already on ACE/ARB, as risk of hyperkalemia increased</a:t>
            </a:r>
          </a:p>
          <a:p>
            <a:pPr lvl="2"/>
            <a:r>
              <a:rPr lang="en-CA" sz="2800" dirty="0"/>
              <a:t>Also increased risk of gynecomastia </a:t>
            </a:r>
          </a:p>
          <a:p>
            <a:pPr lvl="1"/>
            <a:r>
              <a:rPr lang="en-CA" sz="3200" dirty="0"/>
              <a:t>Should also consider screening for hyperaldosteronism</a:t>
            </a:r>
          </a:p>
          <a:p>
            <a:endParaRPr lang="en-CA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0AB8E-E18E-FA18-CCDB-E5807DCF4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21</a:t>
            </a:fld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2E431A-0FD0-4D11-D6EB-B5F8D0AF4056}"/>
              </a:ext>
            </a:extLst>
          </p:cNvPr>
          <p:cNvSpPr txBox="1"/>
          <p:nvPr/>
        </p:nvSpPr>
        <p:spPr>
          <a:xfrm>
            <a:off x="7861112" y="6308209"/>
            <a:ext cx="2961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Williams et al. </a:t>
            </a:r>
            <a:r>
              <a:rPr lang="en-CA" i="1" dirty="0"/>
              <a:t>Lancet </a:t>
            </a:r>
            <a:r>
              <a:rPr lang="en-CA" dirty="0"/>
              <a:t>2015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2A62CC-42C4-EE93-F566-6727A42FE797}"/>
              </a:ext>
            </a:extLst>
          </p:cNvPr>
          <p:cNvSpPr txBox="1"/>
          <p:nvPr/>
        </p:nvSpPr>
        <p:spPr>
          <a:xfrm>
            <a:off x="8197756" y="6060117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Goupil et al. </a:t>
            </a:r>
            <a:r>
              <a:rPr lang="en-CA" i="1" dirty="0"/>
              <a:t>CMAJ </a:t>
            </a:r>
            <a:r>
              <a:rPr lang="en-CA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025410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ADB2B-FBED-D139-8C00-E97857CF6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24D9B-16E1-DB4F-B337-1A718765B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47456-EAF6-3A81-7449-FB75F5938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63 year old male </a:t>
            </a:r>
          </a:p>
          <a:p>
            <a:endParaRPr lang="en-CA" dirty="0"/>
          </a:p>
          <a:p>
            <a:r>
              <a:rPr lang="en-CA" dirty="0"/>
              <a:t>PMH: HTN</a:t>
            </a:r>
          </a:p>
          <a:p>
            <a:endParaRPr lang="en-CA" dirty="0"/>
          </a:p>
          <a:p>
            <a:r>
              <a:rPr lang="en-CA" dirty="0"/>
              <a:t>BP 153/85, HR 70. </a:t>
            </a:r>
          </a:p>
          <a:p>
            <a:endParaRPr lang="en-CA" dirty="0"/>
          </a:p>
          <a:p>
            <a:r>
              <a:rPr lang="en-CA" dirty="0"/>
              <a:t>What would be their target blood pressure?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972A88-11CE-0D6B-004B-27BAEC5B3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22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65834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35D7F-43BD-F156-348B-361B81614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Key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E23EE-2FF0-C48C-E1D7-460F9B8AA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Diagnose hypertension if BP≥130/80 mm Hg</a:t>
            </a:r>
          </a:p>
          <a:p>
            <a:endParaRPr lang="en-CA" dirty="0"/>
          </a:p>
          <a:p>
            <a:r>
              <a:rPr lang="en-CA" dirty="0"/>
              <a:t>Treat to target SBP&lt;130 </a:t>
            </a:r>
          </a:p>
          <a:p>
            <a:endParaRPr lang="en-CA" dirty="0"/>
          </a:p>
          <a:p>
            <a:r>
              <a:rPr lang="en-CA" dirty="0"/>
              <a:t>For adults requiring pharmacotherapy, low-dose combination therapy (ideally as a single-pill combination) is recommended as initial treatment</a:t>
            </a: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2E6832-5E4B-A212-1CDB-453FA65F9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23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02995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FB99E-5002-B068-2364-B07AD0C33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4708D-1CF0-44EC-E008-4EFA1B628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dirty="0"/>
              <a:t>DeGuire J et al. Blood pressure and hypertension. </a:t>
            </a:r>
            <a:r>
              <a:rPr lang="en-CA" i="1" dirty="0"/>
              <a:t>Health Rep </a:t>
            </a:r>
            <a:r>
              <a:rPr lang="en-CA" dirty="0"/>
              <a:t>2019;30:14-21</a:t>
            </a:r>
          </a:p>
          <a:p>
            <a:r>
              <a:rPr lang="en-CA" dirty="0"/>
              <a:t>Rabi D et al. Hypertension Canada’s 2020 Comprehensive Guidelines for the Prevention, Diagnosis, Risk Assessment, and Treatment of Hypertension in Adults and Children. </a:t>
            </a:r>
            <a:r>
              <a:rPr lang="en-CA" i="1" dirty="0"/>
              <a:t>Can J </a:t>
            </a:r>
            <a:r>
              <a:rPr lang="en-CA" i="1" dirty="0" err="1"/>
              <a:t>Cardiol</a:t>
            </a:r>
            <a:r>
              <a:rPr lang="en-CA" dirty="0"/>
              <a:t> 2020;36:596-624</a:t>
            </a:r>
          </a:p>
          <a:p>
            <a:r>
              <a:rPr lang="en-CA" dirty="0"/>
              <a:t>Goupil R et al. Hypertension Canada guidelines for the diagnosis and treatment of hypertension in adults in primary care. </a:t>
            </a:r>
            <a:r>
              <a:rPr lang="en-CA" i="1" dirty="0"/>
              <a:t>CMAJ</a:t>
            </a:r>
            <a:r>
              <a:rPr lang="en-CA" dirty="0"/>
              <a:t> 2025; 197:E549-64 </a:t>
            </a:r>
          </a:p>
          <a:p>
            <a:r>
              <a:rPr lang="en-CA" dirty="0"/>
              <a:t>Guo X et al. Association between pre-hypertension and cardiovascular </a:t>
            </a:r>
            <a:r>
              <a:rPr lang="en-US" dirty="0"/>
              <a:t>outcomes: a systematic review and meta-analysis of prospective </a:t>
            </a:r>
            <a:r>
              <a:rPr lang="en-CA" dirty="0"/>
              <a:t>studies. </a:t>
            </a:r>
            <a:r>
              <a:rPr lang="en-CA" i="1" dirty="0"/>
              <a:t>Curr </a:t>
            </a:r>
            <a:r>
              <a:rPr lang="en-CA" i="1" dirty="0" err="1"/>
              <a:t>Hypertens</a:t>
            </a:r>
            <a:r>
              <a:rPr lang="en-CA" i="1" dirty="0"/>
              <a:t> Rep </a:t>
            </a:r>
            <a:r>
              <a:rPr lang="en-CA" dirty="0"/>
              <a:t>2013;15:703-16.</a:t>
            </a:r>
          </a:p>
          <a:p>
            <a:r>
              <a:rPr lang="en-CA" dirty="0"/>
              <a:t>Whelton P et al. Optimal antihypertensive systolic blood </a:t>
            </a:r>
            <a:r>
              <a:rPr lang="en-US" dirty="0"/>
              <a:t>pressure: a systematic review and meta-analysis. </a:t>
            </a:r>
            <a:r>
              <a:rPr lang="en-US" i="1" dirty="0"/>
              <a:t>Hypertension </a:t>
            </a:r>
            <a:r>
              <a:rPr lang="en-US" dirty="0"/>
              <a:t>2024;81:2329-39.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EF342E-A0EA-53E1-D581-BDD32FDE8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24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136712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402DB-A72B-E6EE-4EA2-37C4BCB47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C399F-C024-1225-54B5-84E47B669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SPRINT Research Group; Wright JT Jr, Williamson JD, Whelton PK, et al. A randomized trial of intensive versus standard blood-pressure control. </a:t>
            </a:r>
            <a:r>
              <a:rPr lang="en-US" i="1" dirty="0"/>
              <a:t>N Engl J </a:t>
            </a:r>
            <a:r>
              <a:rPr lang="en-CA" i="1" dirty="0"/>
              <a:t>Med </a:t>
            </a:r>
            <a:r>
              <a:rPr lang="en-CA" dirty="0"/>
              <a:t>2015;373:2103-16</a:t>
            </a:r>
            <a:endParaRPr lang="en-US" dirty="0"/>
          </a:p>
          <a:p>
            <a:r>
              <a:rPr lang="en-US" dirty="0" err="1"/>
              <a:t>Beddhu</a:t>
            </a:r>
            <a:r>
              <a:rPr lang="en-US" dirty="0"/>
              <a:t> S et al.; SPRINT Research Group. Influence of baseline diastolic blood pressure on effects of intensive compared with </a:t>
            </a:r>
            <a:r>
              <a:rPr lang="en-CA" dirty="0"/>
              <a:t>standard blood pressure control. </a:t>
            </a:r>
            <a:r>
              <a:rPr lang="en-CA" i="1" dirty="0"/>
              <a:t>Circulation </a:t>
            </a:r>
            <a:r>
              <a:rPr lang="en-CA" dirty="0"/>
              <a:t>2018;137:134-43</a:t>
            </a:r>
          </a:p>
          <a:p>
            <a:r>
              <a:rPr lang="en-US" dirty="0"/>
              <a:t>Gu Q al. Trends in antihypertensive medication use and blood pressure control among United States adults with hypertension: the National Health And Nutrition Examination Survey, 2001 to 2010. </a:t>
            </a:r>
            <a:r>
              <a:rPr lang="en-US" i="1" dirty="0"/>
              <a:t>Circulation </a:t>
            </a:r>
            <a:r>
              <a:rPr lang="en-CA" dirty="0"/>
              <a:t>2012;126:2105-14.</a:t>
            </a:r>
          </a:p>
          <a:p>
            <a:r>
              <a:rPr lang="en-CA" dirty="0"/>
              <a:t>Williams et al. Spironolactone versus placebo, bisoprolol, and doxazosin to determine the optimal treatment for drug-resistant hypertension (PATHWAY-2): a randomized, double-blind, crossover trial. </a:t>
            </a:r>
            <a:r>
              <a:rPr lang="en-CA" i="1" dirty="0"/>
              <a:t>Lancet</a:t>
            </a:r>
            <a:r>
              <a:rPr lang="en-CA" dirty="0"/>
              <a:t> 2015;386: 2059-2068</a:t>
            </a: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95F7AF-3998-86F2-3DBC-60E4A3275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25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99547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A2167-046E-5C10-2A23-B7D56C794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735" y="2248516"/>
            <a:ext cx="10515600" cy="1325563"/>
          </a:xfrm>
        </p:spPr>
        <p:txBody>
          <a:bodyPr/>
          <a:lstStyle/>
          <a:p>
            <a:pPr algn="ctr"/>
            <a:r>
              <a:rPr lang="en-CA" dirty="0"/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BB656-EC75-CD38-A003-9CE17A4A5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26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8770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434F2-6E6F-B5CA-6A1A-E7B46BC78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3463D-4408-C50F-82FB-C6BCA5794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  <a:p>
            <a:r>
              <a:rPr lang="en-CA" dirty="0"/>
              <a:t>Review the diagnosis of hypertension</a:t>
            </a:r>
          </a:p>
          <a:p>
            <a:endParaRPr lang="en-CA" dirty="0"/>
          </a:p>
          <a:p>
            <a:r>
              <a:rPr lang="en-CA" dirty="0"/>
              <a:t>Go over the new treatment targets for hypertension</a:t>
            </a:r>
          </a:p>
          <a:p>
            <a:endParaRPr lang="en-CA" dirty="0"/>
          </a:p>
          <a:p>
            <a:r>
              <a:rPr lang="en-CA" dirty="0"/>
              <a:t>Discuss first line management of hypertension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6ADCE6-ECD7-BBDD-66DD-15EE0258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78004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37855-CCC5-FAAD-1520-2554592B0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0AE87-0154-96BA-B424-3482BFF389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63 year old male </a:t>
            </a:r>
          </a:p>
          <a:p>
            <a:endParaRPr lang="en-CA" dirty="0"/>
          </a:p>
          <a:p>
            <a:r>
              <a:rPr lang="en-CA" dirty="0"/>
              <a:t>PMH: Hypertension</a:t>
            </a:r>
          </a:p>
          <a:p>
            <a:endParaRPr lang="en-CA" dirty="0"/>
          </a:p>
          <a:p>
            <a:r>
              <a:rPr lang="en-CA" dirty="0"/>
              <a:t>BP 153/85, HR 70. </a:t>
            </a:r>
          </a:p>
          <a:p>
            <a:endParaRPr lang="en-CA" dirty="0"/>
          </a:p>
          <a:p>
            <a:r>
              <a:rPr lang="en-CA" dirty="0"/>
              <a:t>What would be their target blood pressure?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7503AD-ACFD-3E77-D374-67C5F9DAF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6941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A626-20F8-0D4A-ECF3-3BA53D83F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Hypertension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68AB6-8DD1-CB99-2087-7617CF683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  <a:p>
            <a:r>
              <a:rPr lang="en-CA" dirty="0"/>
              <a:t>Present in ¼ of adults in Canada</a:t>
            </a:r>
          </a:p>
          <a:p>
            <a:endParaRPr lang="en-CA" dirty="0"/>
          </a:p>
          <a:p>
            <a:r>
              <a:rPr lang="en-CA" dirty="0"/>
              <a:t>Most common modifiable risk factor for cardiovascular disease and death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0B1850-C6F9-A97C-372B-BCDE09F8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5</a:t>
            </a:fld>
            <a:endParaRPr lang="en-C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83E6E8-F272-0DE5-D649-08AAA1108AD6}"/>
              </a:ext>
            </a:extLst>
          </p:cNvPr>
          <p:cNvSpPr txBox="1"/>
          <p:nvPr/>
        </p:nvSpPr>
        <p:spPr>
          <a:xfrm>
            <a:off x="7655257" y="6123543"/>
            <a:ext cx="3698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Deguire et al. </a:t>
            </a:r>
            <a:r>
              <a:rPr lang="en-CA" i="1" dirty="0"/>
              <a:t>Health Rep </a:t>
            </a:r>
            <a:r>
              <a:rPr lang="en-CA" dirty="0"/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3650824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A5B54-B984-B054-C8C7-F1B52DBCD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Previously..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6DA63-7E27-BFD6-7DC7-C82C24D60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Last Guidelines in 2020 had the following targets:</a:t>
            </a:r>
          </a:p>
          <a:p>
            <a:r>
              <a:rPr lang="en-CA" dirty="0"/>
              <a:t>&lt;140/90 most patients</a:t>
            </a:r>
          </a:p>
          <a:p>
            <a:r>
              <a:rPr lang="en-CA" dirty="0"/>
              <a:t>&lt;130/80 diabetics</a:t>
            </a:r>
          </a:p>
          <a:p>
            <a:r>
              <a:rPr lang="en-CA" dirty="0"/>
              <a:t>Consider &lt;120 SPRINT population</a:t>
            </a: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6DA46F-2DBF-61BE-00C4-902F1C1BF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6</a:t>
            </a:fld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9FF152-13C9-B8E0-4771-4B28A89CD32D}"/>
              </a:ext>
            </a:extLst>
          </p:cNvPr>
          <p:cNvSpPr txBox="1"/>
          <p:nvPr/>
        </p:nvSpPr>
        <p:spPr>
          <a:xfrm>
            <a:off x="7856562" y="6176963"/>
            <a:ext cx="3157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Rabi et al. </a:t>
            </a:r>
            <a:r>
              <a:rPr lang="en-CA" i="1" dirty="0"/>
              <a:t>Can J. </a:t>
            </a:r>
            <a:r>
              <a:rPr lang="en-CA" i="1" dirty="0" err="1"/>
              <a:t>Cardiol</a:t>
            </a:r>
            <a:r>
              <a:rPr lang="en-CA" i="1" dirty="0"/>
              <a:t> </a:t>
            </a:r>
            <a:r>
              <a:rPr lang="en-CA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4262151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8AA07-AB54-C656-ED72-8908106F4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7</a:t>
            </a:fld>
            <a:endParaRPr lang="en-C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94ECD1-AC7B-2CF9-079B-FC8AB6DF3D91}"/>
              </a:ext>
            </a:extLst>
          </p:cNvPr>
          <p:cNvSpPr txBox="1"/>
          <p:nvPr/>
        </p:nvSpPr>
        <p:spPr>
          <a:xfrm>
            <a:off x="8293291" y="6308209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Goupil et al. </a:t>
            </a:r>
            <a:r>
              <a:rPr lang="en-CA" i="1" dirty="0"/>
              <a:t>CMAJ </a:t>
            </a:r>
            <a:r>
              <a:rPr lang="en-CA" dirty="0"/>
              <a:t>2025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76F25E-ECE5-F170-6706-05DC051A8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256" y="681037"/>
            <a:ext cx="9945488" cy="461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928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07B3A-935B-0CB1-E12E-6E4638D08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2025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23DD7-4D38-57FE-92BA-254C8A52F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Simplified blood pressure targets</a:t>
            </a:r>
          </a:p>
          <a:p>
            <a:r>
              <a:rPr lang="en-CA" dirty="0"/>
              <a:t>&lt;130 for most patients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D457DD-9A1A-2898-0812-4B05D7F77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8</a:t>
            </a:fld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0511A0-2399-06F0-F276-3152B60E369D}"/>
              </a:ext>
            </a:extLst>
          </p:cNvPr>
          <p:cNvSpPr txBox="1"/>
          <p:nvPr/>
        </p:nvSpPr>
        <p:spPr>
          <a:xfrm>
            <a:off x="8293291" y="6308209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Goupil et al. </a:t>
            </a:r>
            <a:r>
              <a:rPr lang="en-CA" i="1" dirty="0"/>
              <a:t>CMAJ </a:t>
            </a:r>
            <a:r>
              <a:rPr lang="en-CA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318706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2463A-0512-98A8-A2BA-F925E8072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F8BB8-3295-92AE-2623-9B1F72767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7574"/>
            <a:ext cx="10515600" cy="4351338"/>
          </a:xfrm>
        </p:spPr>
        <p:txBody>
          <a:bodyPr>
            <a:normAutofit/>
          </a:bodyPr>
          <a:lstStyle/>
          <a:p>
            <a:r>
              <a:rPr lang="en-CA" dirty="0"/>
              <a:t>Blood pressure assessment with a validated automated device and using a standardized method is recommended </a:t>
            </a:r>
          </a:p>
          <a:p>
            <a:endParaRPr lang="en-CA" dirty="0"/>
          </a:p>
          <a:p>
            <a:r>
              <a:rPr lang="en-CA" dirty="0"/>
              <a:t>Out-of-office BP assessment is recommended to confirm the diagnosis of hypertension or to detect white-coat hypertension and masked hypertension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2BDC95-1486-8BE0-61E5-1CA7CC0B0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2B057-FA99-4702-B31B-333F024D70DE}" type="slidenum">
              <a:rPr lang="en-CA" smtClean="0"/>
              <a:t>9</a:t>
            </a:fld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2A5795-7DC1-EF31-A329-EE51BAE5E79A}"/>
              </a:ext>
            </a:extLst>
          </p:cNvPr>
          <p:cNvSpPr txBox="1"/>
          <p:nvPr/>
        </p:nvSpPr>
        <p:spPr>
          <a:xfrm>
            <a:off x="8102222" y="6469403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Goupil et al. </a:t>
            </a:r>
            <a:r>
              <a:rPr lang="en-CA" i="1" dirty="0"/>
              <a:t>CMAJ </a:t>
            </a:r>
            <a:r>
              <a:rPr lang="en-CA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2582615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1326</Words>
  <Application>Microsoft Office PowerPoint</Application>
  <PresentationFormat>Widescreen</PresentationFormat>
  <Paragraphs>179</Paragraphs>
  <Slides>26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Aptos</vt:lpstr>
      <vt:lpstr>Aptos Display</vt:lpstr>
      <vt:lpstr>Arial</vt:lpstr>
      <vt:lpstr>Office Theme</vt:lpstr>
      <vt:lpstr>Hypertension Canada Guideline Update</vt:lpstr>
      <vt:lpstr>Disclosures</vt:lpstr>
      <vt:lpstr>Objectives</vt:lpstr>
      <vt:lpstr>Case</vt:lpstr>
      <vt:lpstr>Hypertension</vt:lpstr>
      <vt:lpstr>Previously..</vt:lpstr>
      <vt:lpstr>PowerPoint Presentation</vt:lpstr>
      <vt:lpstr>2025 Update</vt:lpstr>
      <vt:lpstr>Diagnosis</vt:lpstr>
      <vt:lpstr>Diagnosis</vt:lpstr>
      <vt:lpstr>Treatment</vt:lpstr>
      <vt:lpstr>Treatment</vt:lpstr>
      <vt:lpstr>PowerPoint Presentation</vt:lpstr>
      <vt:lpstr>Treatment</vt:lpstr>
      <vt:lpstr>Blood Pressure Target – Meta Analysis</vt:lpstr>
      <vt:lpstr>Blood Pressure Target</vt:lpstr>
      <vt:lpstr>Blood Pressure Target</vt:lpstr>
      <vt:lpstr>Blood Pressure Target</vt:lpstr>
      <vt:lpstr>Blood Pressure Target</vt:lpstr>
      <vt:lpstr>Hypertension Management</vt:lpstr>
      <vt:lpstr>Hypertension Management</vt:lpstr>
      <vt:lpstr>Case</vt:lpstr>
      <vt:lpstr>Key Points</vt:lpstr>
      <vt:lpstr>References</vt:lpstr>
      <vt:lpstr>References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Stuart</dc:creator>
  <cp:lastModifiedBy>Stuart</cp:lastModifiedBy>
  <cp:revision>124</cp:revision>
  <dcterms:created xsi:type="dcterms:W3CDTF">2026-01-14T16:26:39Z</dcterms:created>
  <dcterms:modified xsi:type="dcterms:W3CDTF">2026-04-22T23:25:49Z</dcterms:modified>
</cp:coreProperties>
</file>