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83" r:id="rId9"/>
    <p:sldId id="270" r:id="rId10"/>
    <p:sldId id="271" r:id="rId11"/>
    <p:sldId id="272" r:id="rId12"/>
    <p:sldId id="278" r:id="rId13"/>
    <p:sldId id="273" r:id="rId14"/>
    <p:sldId id="274" r:id="rId15"/>
    <p:sldId id="275" r:id="rId16"/>
    <p:sldId id="296" r:id="rId17"/>
    <p:sldId id="279" r:id="rId18"/>
    <p:sldId id="280" r:id="rId19"/>
    <p:sldId id="292" r:id="rId20"/>
    <p:sldId id="293" r:id="rId21"/>
    <p:sldId id="282" r:id="rId22"/>
    <p:sldId id="285" r:id="rId23"/>
    <p:sldId id="286" r:id="rId24"/>
    <p:sldId id="289" r:id="rId25"/>
    <p:sldId id="290" r:id="rId26"/>
    <p:sldId id="287" r:id="rId27"/>
    <p:sldId id="297" r:id="rId28"/>
    <p:sldId id="298" r:id="rId29"/>
    <p:sldId id="299" r:id="rId30"/>
    <p:sldId id="295" r:id="rId31"/>
    <p:sldId id="276" r:id="rId32"/>
    <p:sldId id="264" r:id="rId33"/>
    <p:sldId id="265" r:id="rId34"/>
    <p:sldId id="266" r:id="rId35"/>
    <p:sldId id="267" r:id="rId36"/>
    <p:sldId id="268" r:id="rId37"/>
    <p:sldId id="26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00"/>
    <a:srgbClr val="FFC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09"/>
    <p:restoredTop sz="76631"/>
  </p:normalViewPr>
  <p:slideViewPr>
    <p:cSldViewPr snapToGrid="0">
      <p:cViewPr varScale="1">
        <p:scale>
          <a:sx n="99" d="100"/>
          <a:sy n="99" d="100"/>
        </p:scale>
        <p:origin x="6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0329C-282F-E04D-88AA-17D2E35C234A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573BE-80B1-EC4A-A41D-0D953A9535A9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7200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Hypermobile+EDS+(hEDS)&amp;oq=prevalence+of+ehlers+danlos+syndrome+by+subtypes&amp;gs_lcrp=EgZjaHJvbWUyCQgAEEUYORigATIHCAEQIRiPAjIHCAIQIRiPAtIBCDk4MzRqMGo0qAIAsAIB&amp;sourceid=chrome&amp;ie=UTF-8&amp;mstk=AUtExfBX8DJWi5wV2oi7B__18u-d7FoCoCXqs4ozLdYB8MT1kkkPhV7hMhAfmRyQ6hRej8RK1Da3rTKZnY0ZclXNyL1hKTsXWKREy772GwxevobCnU4nFJ7n7SsK7hpdWSKoky8o72ktog1QHR-bxR8J308anK72dAtbFHIZkdySaQyHw_mBcjLBNZh1B9BbXb_7lvaAZpO1GylJAuS4atso1XfdpSXhBsHqyWd0ilC4hJR_5YveezbEf2D54Fao9zuRQH9T063mD2hrmkiDaTF59s7u&amp;csui=3&amp;ved=2ahUKEwjsn-zriYSUAxVVElkFHZiXNAIQgK4QegQIAxAB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oogle.com/search?q=Vascular+EDS+(vEDS)&amp;oq=prevalence+of+ehlers+danlos+syndrome+by+subtypes&amp;gs_lcrp=EgZjaHJvbWUyCQgAEEUYORigATIHCAEQIRiPAjIHCAIQIRiPAtIBCDk4MzRqMGo0qAIAsAIB&amp;sourceid=chrome&amp;ie=UTF-8&amp;mstk=AUtExfBX8DJWi5wV2oi7B__18u-d7FoCoCXqs4ozLdYB8MT1kkkPhV7hMhAfmRyQ6hRej8RK1Da3rTKZnY0ZclXNyL1hKTsXWKREy772GwxevobCnU4nFJ7n7SsK7hpdWSKoky8o72ktog1QHR-bxR8J308anK72dAtbFHIZkdySaQyHw_mBcjLBNZh1B9BbXb_7lvaAZpO1GylJAuS4atso1XfdpSXhBsHqyWd0ilC4hJR_5YveezbEf2D54Fao9zuRQH9T063mD2hrmkiDaTF59s7u&amp;csui=3&amp;ved=2ahUKEwjsn-zriYSUAxVVElkFHZiXNAIQgK4QegQIAxAF" TargetMode="External"/><Relationship Id="rId4" Type="http://schemas.openxmlformats.org/officeDocument/2006/relationships/hyperlink" Target="https://www.google.com/search?q=Classical+EDS+(cEDS)&amp;oq=prevalence+of+ehlers+danlos+syndrome+by+subtypes&amp;gs_lcrp=EgZjaHJvbWUyCQgAEEUYORigATIHCAEQIRiPAjIHCAIQIRiPAtIBCDk4MzRqMGo0qAIAsAIB&amp;sourceid=chrome&amp;ie=UTF-8&amp;mstk=AUtExfBX8DJWi5wV2oi7B__18u-d7FoCoCXqs4ozLdYB8MT1kkkPhV7hMhAfmRyQ6hRej8RK1Da3rTKZnY0ZclXNyL1hKTsXWKREy772GwxevobCnU4nFJ7n7SsK7hpdWSKoky8o72ktog1QHR-bxR8J308anK72dAtbFHIZkdySaQyHw_mBcjLBNZh1B9BbXb_7lvaAZpO1GylJAuS4atso1XfdpSXhBsHqyWd0ilC4hJR_5YveezbEf2D54Fao9zuRQH9T063mD2hrmkiDaTF59s7u&amp;csui=3&amp;ved=2ahUKEwjsn-zriYSUAxVVElkFHZiXNAIQgK4QegQIAxAD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pkinsmedicine.org/healthlibrary/conditions/adult/plastic_surgery/cleft_lip_cleft_palate_90,p01847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hopkinsmedicine.org/healthlibrary/conditions/adult/orthopaedic_disorders/clubfoot_22,clubfoot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CA" b="1" i="0" dirty="0">
                <a:solidFill>
                  <a:srgbClr val="0A0A0A"/>
                </a:solidFill>
                <a:effectLst/>
                <a:latin typeface="Google Sans"/>
                <a:hlinkClick r:id="rId3"/>
              </a:rPr>
              <a:t>Hypermobile EDS (hEDS)</a:t>
            </a:r>
            <a:r>
              <a:rPr lang="en-CA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en-CA" b="0" i="0" dirty="0">
                <a:solidFill>
                  <a:srgbClr val="0A0A0A"/>
                </a:solidFill>
                <a:effectLst/>
                <a:latin typeface="Google Sans"/>
              </a:rPr>
              <a:t> The most common form, though precise numbers are elusive due to underdiagnosis. Some studies suggest prevalence ranges from 1 in 3,100 to 1 in 10,000, with some research indicating it may be far more common.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CA" b="1" i="0" dirty="0">
                <a:solidFill>
                  <a:srgbClr val="0A0A0A"/>
                </a:solidFill>
                <a:effectLst/>
                <a:latin typeface="Google Sans"/>
                <a:hlinkClick r:id="rId4"/>
              </a:rPr>
              <a:t>Classical EDS (cEDS)</a:t>
            </a:r>
            <a:r>
              <a:rPr lang="en-CA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en-CA" b="0" i="0" dirty="0">
                <a:solidFill>
                  <a:srgbClr val="0A0A0A"/>
                </a:solidFill>
                <a:effectLst/>
                <a:latin typeface="Google Sans"/>
              </a:rPr>
              <a:t> Estimated at 1 in 20,000 to 1 in 40,000 individuals.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CA" b="1" i="0" dirty="0">
                <a:solidFill>
                  <a:srgbClr val="0A0A0A"/>
                </a:solidFill>
                <a:effectLst/>
                <a:latin typeface="Google Sans"/>
                <a:hlinkClick r:id="rId5"/>
              </a:rPr>
              <a:t>Vascular EDS (vEDS)</a:t>
            </a:r>
            <a:r>
              <a:rPr lang="en-CA" b="1" i="0" dirty="0">
                <a:solidFill>
                  <a:srgbClr val="0A0A0A"/>
                </a:solidFill>
                <a:effectLst/>
                <a:latin typeface="Google Sans"/>
              </a:rPr>
              <a:t>:</a:t>
            </a:r>
            <a:r>
              <a:rPr lang="en-CA" b="0" i="0" dirty="0">
                <a:solidFill>
                  <a:srgbClr val="0A0A0A"/>
                </a:solidFill>
                <a:effectLst/>
                <a:latin typeface="Google Sans"/>
              </a:rPr>
              <a:t> A rare and severe form affecting approximately 1 in 100,000 to 200,000 people.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CA" b="1" i="0" dirty="0">
                <a:solidFill>
                  <a:srgbClr val="0A0A0A"/>
                </a:solidFill>
                <a:effectLst/>
                <a:latin typeface="Google Sans"/>
              </a:rPr>
              <a:t>Other Subtypes:</a:t>
            </a:r>
            <a:r>
              <a:rPr lang="en-CA" b="0" i="0" dirty="0">
                <a:solidFill>
                  <a:srgbClr val="0A0A0A"/>
                </a:solidFill>
                <a:effectLst/>
                <a:latin typeface="Google Sans"/>
              </a:rPr>
              <a:t> The remaining 10+ subtypes are considered extremely rare (ultra-rare), with many having only a few reported families or cases worldwide.</a:t>
            </a:r>
          </a:p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34052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i="1" dirty="0">
                <a:effectLst/>
                <a:latin typeface="Helvetica" pitchFamily="2" charset="0"/>
              </a:rPr>
              <a:t>Thin,</a:t>
            </a:r>
            <a:endParaRPr lang="en-CA" dirty="0">
              <a:effectLst/>
              <a:latin typeface="Helvetica" pitchFamily="2" charset="0"/>
            </a:endParaRPr>
          </a:p>
          <a:p>
            <a:r>
              <a:rPr lang="en-CA" i="1" dirty="0">
                <a:effectLst/>
                <a:latin typeface="Helvetica" pitchFamily="2" charset="0"/>
              </a:rPr>
              <a:t>translucent skin. b | Skin hyperextensibility. c | Widened atrophic scarring. d | </a:t>
            </a:r>
            <a:r>
              <a:rPr lang="en-CA" i="1" dirty="0" err="1">
                <a:effectLst/>
                <a:latin typeface="Helvetica" pitchFamily="2" charset="0"/>
              </a:rPr>
              <a:t>Haemosiderotic</a:t>
            </a:r>
            <a:endParaRPr lang="en-CA" dirty="0">
              <a:effectLst/>
              <a:latin typeface="Helvetica" pitchFamily="2" charset="0"/>
            </a:endParaRPr>
          </a:p>
          <a:p>
            <a:r>
              <a:rPr lang="en-CA" i="1" dirty="0">
                <a:effectLst/>
                <a:latin typeface="Helvetica" pitchFamily="2" charset="0"/>
              </a:rPr>
              <a:t>scarring. Panels a and c adapted with permission from </a:t>
            </a:r>
            <a:r>
              <a:rPr lang="en-CA" i="1" dirty="0">
                <a:effectLst/>
                <a:latin typeface="Times"/>
              </a:rPr>
              <a:t>ref.</a:t>
            </a:r>
            <a:r>
              <a:rPr lang="en-CA" i="1" dirty="0">
                <a:solidFill>
                  <a:srgbClr val="3B6A9E"/>
                </a:solidFill>
                <a:effectLst/>
                <a:latin typeface="Helvetica" pitchFamily="2" charset="0"/>
              </a:rPr>
              <a:t>226</a:t>
            </a:r>
            <a:r>
              <a:rPr lang="en-CA" i="1" dirty="0">
                <a:effectLst/>
                <a:latin typeface="Helvetica" pitchFamily="2" charset="0"/>
              </a:rPr>
              <a:t>, Oxford University Press.</a:t>
            </a:r>
            <a:endParaRPr lang="en-CA" dirty="0">
              <a:effectLst/>
              <a:latin typeface="Helvetica" pitchFamily="2" charset="0"/>
            </a:endParaRPr>
          </a:p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423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96900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arenR"/>
            </a:pPr>
            <a:r>
              <a:rPr lang="fr-CA" b="1" dirty="0"/>
              <a:t>Passive dorsiflexion and hyperextension of the 5th MCP &gt;90°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the palm of the hand and </a:t>
            </a:r>
            <a:r>
              <a:rPr lang="fr-CA" dirty="0" err="1"/>
              <a:t>forearm</a:t>
            </a:r>
            <a:r>
              <a:rPr lang="fr-CA" dirty="0"/>
              <a:t> </a:t>
            </a:r>
            <a:r>
              <a:rPr lang="fr-CA" dirty="0" err="1"/>
              <a:t>resting</a:t>
            </a:r>
            <a:r>
              <a:rPr lang="fr-CA" dirty="0"/>
              <a:t> on a flat surface </a:t>
            </a:r>
            <a:r>
              <a:rPr lang="fr-CA" dirty="0" err="1"/>
              <a:t>with</a:t>
            </a:r>
            <a:r>
              <a:rPr lang="fr-CA" dirty="0"/>
              <a:t> the </a:t>
            </a:r>
            <a:r>
              <a:rPr lang="fr-CA" dirty="0" err="1"/>
              <a:t>elbow</a:t>
            </a:r>
            <a:r>
              <a:rPr lang="fr-CA" dirty="0"/>
              <a:t> </a:t>
            </a:r>
            <a:r>
              <a:rPr lang="fr-CA" dirty="0" err="1"/>
              <a:t>flexed</a:t>
            </a:r>
            <a:r>
              <a:rPr lang="fr-CA" dirty="0"/>
              <a:t> at 90° (1 point/</a:t>
            </a:r>
            <a:r>
              <a:rPr lang="fr-CA" dirty="0" err="1"/>
              <a:t>side</a:t>
            </a:r>
            <a:r>
              <a:rPr lang="fr-CA" dirty="0"/>
              <a:t>) </a:t>
            </a:r>
          </a:p>
          <a:p>
            <a:pPr marL="342900" indent="-342900">
              <a:buAutoNum type="arabicParenR"/>
            </a:pPr>
            <a:r>
              <a:rPr lang="fr-CA" b="1" dirty="0"/>
              <a:t>Passive apposition of the </a:t>
            </a:r>
            <a:r>
              <a:rPr lang="fr-CA" b="1" dirty="0" err="1"/>
              <a:t>thumb</a:t>
            </a:r>
            <a:r>
              <a:rPr lang="fr-CA" b="1" dirty="0"/>
              <a:t> to the </a:t>
            </a:r>
            <a:r>
              <a:rPr lang="fr-CA" b="1" dirty="0" err="1"/>
              <a:t>flexor</a:t>
            </a:r>
            <a:r>
              <a:rPr lang="fr-CA" b="1" dirty="0"/>
              <a:t> aspect of the </a:t>
            </a:r>
            <a:r>
              <a:rPr lang="fr-CA" b="1" dirty="0" err="1"/>
              <a:t>forearm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</a:t>
            </a:r>
            <a:r>
              <a:rPr lang="fr-CA" dirty="0" err="1"/>
              <a:t>arms</a:t>
            </a:r>
            <a:r>
              <a:rPr lang="fr-CA" dirty="0"/>
              <a:t> </a:t>
            </a:r>
            <a:r>
              <a:rPr lang="fr-CA" dirty="0" err="1"/>
              <a:t>outstretched</a:t>
            </a:r>
            <a:r>
              <a:rPr lang="fr-CA" dirty="0"/>
              <a:t> </a:t>
            </a:r>
            <a:r>
              <a:rPr lang="fr-CA" dirty="0" err="1"/>
              <a:t>forward</a:t>
            </a:r>
            <a:r>
              <a:rPr lang="fr-CA" dirty="0"/>
              <a:t> but hand </a:t>
            </a:r>
            <a:r>
              <a:rPr lang="fr-CA" dirty="0" err="1"/>
              <a:t>pronated</a:t>
            </a:r>
            <a:r>
              <a:rPr lang="fr-CA" dirty="0"/>
              <a:t> (1 point/</a:t>
            </a:r>
            <a:r>
              <a:rPr lang="fr-CA" dirty="0" err="1"/>
              <a:t>side</a:t>
            </a:r>
            <a:r>
              <a:rPr lang="fr-CA" dirty="0"/>
              <a:t>) </a:t>
            </a:r>
          </a:p>
          <a:p>
            <a:pPr marL="342900" indent="-342900">
              <a:buFontTx/>
              <a:buAutoNum type="arabicParenR"/>
            </a:pPr>
            <a:r>
              <a:rPr lang="fr-CA" b="1" dirty="0"/>
              <a:t>Passive hyperextension of the </a:t>
            </a:r>
            <a:r>
              <a:rPr lang="fr-CA" b="1" dirty="0" err="1"/>
              <a:t>elbow</a:t>
            </a:r>
            <a:r>
              <a:rPr lang="fr-CA" b="1" dirty="0"/>
              <a:t> &gt;10°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the </a:t>
            </a:r>
            <a:r>
              <a:rPr lang="fr-CA" dirty="0" err="1"/>
              <a:t>arms</a:t>
            </a:r>
            <a:r>
              <a:rPr lang="fr-CA" dirty="0"/>
              <a:t> </a:t>
            </a:r>
            <a:r>
              <a:rPr lang="fr-CA" dirty="0" err="1"/>
              <a:t>outstretched</a:t>
            </a:r>
            <a:r>
              <a:rPr lang="fr-CA" dirty="0"/>
              <a:t> to the </a:t>
            </a:r>
            <a:r>
              <a:rPr lang="fr-CA" dirty="0" err="1"/>
              <a:t>side</a:t>
            </a:r>
            <a:r>
              <a:rPr lang="fr-CA" dirty="0"/>
              <a:t> of the body and hand </a:t>
            </a:r>
            <a:r>
              <a:rPr lang="fr-CA" dirty="0" err="1"/>
              <a:t>supine</a:t>
            </a:r>
            <a:r>
              <a:rPr lang="fr-CA" dirty="0"/>
              <a:t> (1 point/</a:t>
            </a:r>
            <a:r>
              <a:rPr lang="fr-CA" dirty="0" err="1"/>
              <a:t>side</a:t>
            </a:r>
            <a:r>
              <a:rPr lang="fr-CA" dirty="0"/>
              <a:t>) </a:t>
            </a:r>
          </a:p>
          <a:p>
            <a:pPr marL="342900" indent="-342900">
              <a:buFontTx/>
              <a:buAutoNum type="arabicParenR"/>
            </a:pPr>
            <a:r>
              <a:rPr lang="fr-CA" b="1" dirty="0"/>
              <a:t>Passive hyperextension of the </a:t>
            </a:r>
            <a:r>
              <a:rPr lang="fr-CA" b="1" dirty="0" err="1"/>
              <a:t>knee</a:t>
            </a:r>
            <a:r>
              <a:rPr lang="fr-CA" b="1" dirty="0"/>
              <a:t> &gt;10° </a:t>
            </a:r>
            <a:r>
              <a:rPr lang="fr-CA" dirty="0" err="1"/>
              <a:t>whilst</a:t>
            </a:r>
            <a:r>
              <a:rPr lang="fr-CA" dirty="0"/>
              <a:t> standing </a:t>
            </a:r>
            <a:r>
              <a:rPr lang="fr-CA" dirty="0" err="1"/>
              <a:t>upright</a:t>
            </a:r>
            <a:r>
              <a:rPr lang="fr-CA" dirty="0"/>
              <a:t> </a:t>
            </a:r>
            <a:r>
              <a:rPr lang="fr-CA" dirty="0" err="1"/>
              <a:t>with</a:t>
            </a:r>
            <a:r>
              <a:rPr lang="fr-CA" dirty="0"/>
              <a:t> the </a:t>
            </a:r>
            <a:r>
              <a:rPr lang="fr-CA" dirty="0" err="1"/>
              <a:t>knees</a:t>
            </a:r>
            <a:r>
              <a:rPr lang="fr-CA" dirty="0"/>
              <a:t> </a:t>
            </a:r>
            <a:r>
              <a:rPr lang="fr-CA" dirty="0" err="1"/>
              <a:t>locked</a:t>
            </a:r>
            <a:r>
              <a:rPr lang="fr-CA" dirty="0"/>
              <a:t> in </a:t>
            </a:r>
            <a:r>
              <a:rPr lang="fr-CA" dirty="0" err="1"/>
              <a:t>genu</a:t>
            </a:r>
            <a:r>
              <a:rPr lang="fr-CA" dirty="0"/>
              <a:t> recurvatum (1 point/</a:t>
            </a:r>
            <a:r>
              <a:rPr lang="fr-CA" dirty="0" err="1"/>
              <a:t>side</a:t>
            </a:r>
            <a:r>
              <a:rPr lang="fr-CA" dirty="0"/>
              <a:t>) </a:t>
            </a:r>
          </a:p>
          <a:p>
            <a:pPr marL="342900" indent="-342900">
              <a:buFontTx/>
              <a:buAutoNum type="arabicParenR"/>
            </a:pPr>
            <a:r>
              <a:rPr lang="fr-CA" b="1" dirty="0"/>
              <a:t>Active </a:t>
            </a:r>
            <a:r>
              <a:rPr lang="fr-CA" b="1" dirty="0" err="1"/>
              <a:t>forward</a:t>
            </a:r>
            <a:r>
              <a:rPr lang="fr-CA" b="1" dirty="0"/>
              <a:t> flexion of the </a:t>
            </a:r>
            <a:r>
              <a:rPr lang="fr-CA" b="1" dirty="0" err="1"/>
              <a:t>trunk</a:t>
            </a:r>
            <a:r>
              <a:rPr lang="fr-CA" b="1" dirty="0"/>
              <a:t> </a:t>
            </a:r>
            <a:r>
              <a:rPr lang="fr-CA" b="1" dirty="0" err="1"/>
              <a:t>with</a:t>
            </a:r>
            <a:r>
              <a:rPr lang="fr-CA" b="1" dirty="0"/>
              <a:t> the </a:t>
            </a:r>
            <a:r>
              <a:rPr lang="fr-CA" b="1" dirty="0" err="1"/>
              <a:t>knees</a:t>
            </a:r>
            <a:r>
              <a:rPr lang="fr-CA" b="1" dirty="0"/>
              <a:t> </a:t>
            </a:r>
            <a:r>
              <a:rPr lang="fr-CA" b="1" dirty="0" err="1"/>
              <a:t>fully</a:t>
            </a:r>
            <a:r>
              <a:rPr lang="fr-CA" b="1" dirty="0"/>
              <a:t> </a:t>
            </a:r>
            <a:r>
              <a:rPr lang="fr-CA" b="1" dirty="0" err="1"/>
              <a:t>extended</a:t>
            </a:r>
            <a:r>
              <a:rPr lang="fr-CA" b="1" dirty="0"/>
              <a:t> </a:t>
            </a:r>
            <a:r>
              <a:rPr lang="fr-CA" b="1" dirty="0" err="1"/>
              <a:t>so</a:t>
            </a:r>
            <a:r>
              <a:rPr lang="fr-CA" b="1" dirty="0"/>
              <a:t> </a:t>
            </a:r>
            <a:r>
              <a:rPr lang="fr-CA" b="1" dirty="0" err="1"/>
              <a:t>that</a:t>
            </a:r>
            <a:r>
              <a:rPr lang="fr-CA" b="1" dirty="0"/>
              <a:t> the </a:t>
            </a:r>
            <a:r>
              <a:rPr lang="fr-CA" b="1" dirty="0" err="1"/>
              <a:t>palms</a:t>
            </a:r>
            <a:r>
              <a:rPr lang="fr-CA" b="1" dirty="0"/>
              <a:t> of the hands </a:t>
            </a:r>
            <a:r>
              <a:rPr lang="fr-CA" b="1" dirty="0" err="1"/>
              <a:t>rest</a:t>
            </a:r>
            <a:r>
              <a:rPr lang="fr-CA" b="1" dirty="0"/>
              <a:t> flat on the </a:t>
            </a:r>
            <a:r>
              <a:rPr lang="fr-CA" b="1" dirty="0" err="1"/>
              <a:t>floor</a:t>
            </a:r>
            <a:r>
              <a:rPr lang="fr-CA" b="1" dirty="0"/>
              <a:t> scores </a:t>
            </a:r>
            <a:r>
              <a:rPr lang="fr-CA" dirty="0"/>
              <a:t>(1 point)</a:t>
            </a:r>
          </a:p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4337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30632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51524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8009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first described in 2005. </a:t>
            </a:r>
          </a:p>
          <a:p>
            <a:r>
              <a:rPr lang="en-CA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craniofacial features that include hypertelorism (widely spaced eyes) and a bifid or broad uvula. </a:t>
            </a:r>
          </a:p>
          <a:p>
            <a:r>
              <a:rPr lang="en-CA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smaller percentage of individuals, craniosynostosis (premature fusion of the skull bones), </a:t>
            </a:r>
            <a:r>
              <a:rPr lang="en-CA" b="0" i="0" dirty="0">
                <a:solidFill>
                  <a:srgbClr val="006DC7"/>
                </a:solidFill>
                <a:effectLst/>
                <a:latin typeface="Noto Sans" panose="020B0502040504020204" pitchFamily="34" charset="0"/>
                <a:hlinkClick r:id="rId3"/>
              </a:rPr>
              <a:t>cleft palate</a:t>
            </a:r>
            <a:r>
              <a:rPr lang="en-CA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 and/or </a:t>
            </a:r>
            <a:r>
              <a:rPr lang="en-CA" b="0" i="0" dirty="0">
                <a:solidFill>
                  <a:srgbClr val="006DC7"/>
                </a:solidFill>
                <a:effectLst/>
                <a:latin typeface="Noto Sans" panose="020B0502040504020204" pitchFamily="34" charset="0"/>
                <a:hlinkClick r:id="rId4"/>
              </a:rPr>
              <a:t>club foot</a:t>
            </a:r>
            <a:r>
              <a:rPr lang="en-CA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 are noted. </a:t>
            </a:r>
          </a:p>
          <a:p>
            <a:r>
              <a:rPr lang="en-CA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Almost 100% of patients show some type of abnormal skin findings including translucent skin, soft or velvety skin, easy bleeding, easy bruising, recurrent hernias, and scarring problems. </a:t>
            </a:r>
          </a:p>
          <a:p>
            <a:r>
              <a:rPr lang="en-CA" b="0" i="0" dirty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On radiological imaging, many individuals show tortuous vessels,</a:t>
            </a:r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0573BE-80B1-EC4A-A41D-0D953A9535A9}" type="slidenum">
              <a:rPr lang="fr-CA" smtClean="0"/>
              <a:t>25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1052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668F3-C35E-F0FA-3131-8E87232C5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47E4F-5392-B3E0-DD33-150AABFC7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9FE09-D21B-E306-C8A9-A31DEBF1F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FABAD-30D2-F699-022E-E3B88D3D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4C47D-773A-4642-AB2D-65B0E8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1915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3D006-1122-F61A-8D4F-F944C3B56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6A376E-D232-5739-A0B3-2F6681A13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78EF1-4383-B381-C406-DFCB88703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F2F07-FD52-F4FF-1454-A45FE7892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BE4A1-3870-7D10-F36B-402D02AE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7859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0909F9-1322-BE0F-BADD-3BE457E6CF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58D5F1-C183-4A29-73DE-3BF102B74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90DDBF-45C6-2788-F59A-87B06A02F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6D4A4-8A42-0EEC-0CA0-074C8D0C5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E10C9-6997-6DF1-7568-13C268703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322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C095E-3514-F7E1-0578-32BC9674D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A1F27-6117-FD72-652E-17700420E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87236-0D7A-90B5-9826-365D04FC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D92E9-3297-8890-233B-853471514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896152-DC56-ACFE-3B1B-2F6D8149C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82632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32847-9AA0-06E3-CE29-102A68020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9DCE21-4F38-CF0B-90FF-F106FF26B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B1A57-C969-69DE-7DD8-BD41C0F02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0F5F0-9815-FF7F-98BA-87AEB09DB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DC6C1-D3F4-1B4A-31D6-6BD529035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2294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EEBDD-B5FE-38FD-927D-74E23A03A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0F95A-34DE-47DB-F31D-83CA775D2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282DF-91E5-A242-F9E5-EED20254D7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CD14D-3850-3235-96EB-17E2B716C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E1E91-F6C8-3C20-C5C3-064DE8AF6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4A9D5E-F4DE-4AA2-6B39-99CE20C5F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283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CCFCF-B28D-82B8-2423-D36F3B5E9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D96D65-0A89-C279-759E-597B5C093C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E4603B-F2DB-D716-322F-D9AA7AE65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643730-5F2D-ABFC-00B6-6C891EC22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6537B7-946C-6E74-7316-D9C337877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CC94D8-5877-D389-777E-7679FF06E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395F0B-B7A8-B16C-C9B7-959C5A8F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FB864D-908E-96AA-38BC-81E821BD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796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A332E-FC69-399C-DA2D-D1BF8D6A9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A50747-8FC7-8A6E-4BCD-B68C43C2C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E1DA0A-08B0-434F-373B-18BCA26EC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C110E7-59F9-5AE5-8D2D-66591298F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899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FDA753-5FB8-8F81-649D-61E9FDF99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562CEA-F404-EB42-3EEB-E4405B88C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A5F18-D837-E0F9-CB4F-89FC49D77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26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EA13B-1B1A-DDD5-E29C-1CB300B03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9269C-AEFF-8EFA-4BD8-F8409C0CA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C47A3F-3094-F984-AB20-F9D6A4C2A1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DB4E5-758C-AEFB-2F20-7776B3681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14EF1-BC58-95E2-E738-4DAD2CD49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F1D866-904B-CF91-FF54-661C30878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60318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E69AF-8B9F-ADDE-5BDE-F08D8F23E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A87A06-DED7-FE44-3403-5C97FB7FC3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34AB15-EEE0-AF17-BD80-FA9F0D3D1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6F498F-CEE0-21C8-5934-D71D49378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F2401C-EE31-BE7B-0DC6-AD0F608F1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42040-83CF-F728-23A0-9BD32F0E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071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E3C713-CB3B-09B1-90DC-D7EB8455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A7C79E-770A-9CD8-2E70-E48714D4CC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FCFEC-311B-5CE1-1D57-4E973E8D2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F69C2-C0E3-2C4D-BE37-CBA0387531F0}" type="datetimeFigureOut">
              <a:rPr lang="fr-CA" smtClean="0"/>
              <a:t>2026-09-04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282C2-45CC-85C7-4437-000B2B420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BC1A6-7D03-6236-8F69-C5675ADF1B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97329-302E-5640-A31C-8DB9885ED6A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6982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hlers-danlos.org/information/physical-therapy-for-hypermobility/" TargetMode="External"/><Relationship Id="rId2" Type="http://schemas.openxmlformats.org/officeDocument/2006/relationships/hyperlink" Target="https://www.ncbi.nlm.nih.gov/books/NBK1279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hyperlink" Target="https://www.muldowneypt.com/ehlers-danlos-syndrome-information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hlers-danlos.com/" TargetMode="External"/><Relationship Id="rId2" Type="http://schemas.openxmlformats.org/officeDocument/2006/relationships/hyperlink" Target="https://www.atlanticedssociety.ca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http://hypermobility.org/" TargetMode="External"/><Relationship Id="rId4" Type="http://schemas.openxmlformats.org/officeDocument/2006/relationships/hyperlink" Target="https://www.ehlers-danlos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358DF-F487-CA6B-D0FC-33C17D9BE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4"/>
            <a:ext cx="9231410" cy="2946978"/>
          </a:xfrm>
        </p:spPr>
        <p:txBody>
          <a:bodyPr anchor="b">
            <a:normAutofit/>
          </a:bodyPr>
          <a:lstStyle/>
          <a:p>
            <a:pPr algn="l"/>
            <a:r>
              <a:rPr lang="fr-CA" sz="6600" dirty="0">
                <a:latin typeface="Aptos" panose="020B0004020202020204" pitchFamily="34" charset="0"/>
              </a:rPr>
              <a:t>Ehlers-Danlos: </a:t>
            </a:r>
            <a:r>
              <a:rPr lang="en-CA" sz="6600" i="0" u="none" strike="noStrike" dirty="0">
                <a:effectLst/>
                <a:latin typeface="Aptos" panose="020B0004020202020204" pitchFamily="34" charset="0"/>
              </a:rPr>
              <a:t>Diagnosis and Follow-Up</a:t>
            </a:r>
            <a:endParaRPr lang="fr-CA" sz="6600" dirty="0"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9C6833-9893-2674-FD9A-09200C475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071938"/>
            <a:ext cx="7501572" cy="1823533"/>
          </a:xfrm>
        </p:spPr>
        <p:txBody>
          <a:bodyPr anchor="t">
            <a:normAutofit/>
          </a:bodyPr>
          <a:lstStyle/>
          <a:p>
            <a:pPr algn="l"/>
            <a:r>
              <a:rPr lang="fr-CA" dirty="0">
                <a:latin typeface="Aptos" panose="020B0004020202020204" pitchFamily="34" charset="0"/>
              </a:rPr>
              <a:t>(</a:t>
            </a:r>
            <a:r>
              <a:rPr lang="fr-CA" dirty="0" err="1">
                <a:latin typeface="Aptos" panose="020B0004020202020204" pitchFamily="34" charset="0"/>
              </a:rPr>
              <a:t>a.k.a</a:t>
            </a:r>
            <a:r>
              <a:rPr lang="fr-CA" dirty="0">
                <a:latin typeface="Aptos" panose="020B0004020202020204" pitchFamily="34" charset="0"/>
              </a:rPr>
              <a:t>. </a:t>
            </a:r>
            <a:r>
              <a:rPr lang="fr-CA" dirty="0" err="1">
                <a:latin typeface="Aptos" panose="020B0004020202020204" pitchFamily="34" charset="0"/>
              </a:rPr>
              <a:t>what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happens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when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you</a:t>
            </a:r>
            <a:r>
              <a:rPr lang="fr-CA" dirty="0">
                <a:latin typeface="Aptos" panose="020B0004020202020204" pitchFamily="34" charset="0"/>
              </a:rPr>
              <a:t> miss a meeting!)</a:t>
            </a:r>
          </a:p>
          <a:p>
            <a:pPr algn="l"/>
            <a:r>
              <a:rPr lang="fr-CA" dirty="0">
                <a:latin typeface="Aptos" panose="020B0004020202020204" pitchFamily="34" charset="0"/>
              </a:rPr>
              <a:t>Dr Noemie Gionet Landry, MD, FRCPC</a:t>
            </a:r>
          </a:p>
          <a:p>
            <a:pPr algn="l"/>
            <a:r>
              <a:rPr lang="fr-CA" dirty="0">
                <a:latin typeface="Aptos" panose="020B0004020202020204" pitchFamily="34" charset="0"/>
              </a:rPr>
              <a:t>NBIMU </a:t>
            </a:r>
          </a:p>
          <a:p>
            <a:pPr algn="l"/>
            <a:r>
              <a:rPr lang="fr-CA" dirty="0">
                <a:latin typeface="Aptos" panose="020B0004020202020204" pitchFamily="34" charset="0"/>
              </a:rPr>
              <a:t>April 24th, 2026</a:t>
            </a:r>
          </a:p>
        </p:txBody>
      </p:sp>
    </p:spTree>
    <p:extLst>
      <p:ext uri="{BB962C8B-B14F-4D97-AF65-F5344CB8AC3E}">
        <p14:creationId xmlns:p14="http://schemas.microsoft.com/office/powerpoint/2010/main" val="678956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human body&#10;&#10;Description automatically generated">
            <a:extLst>
              <a:ext uri="{FF2B5EF4-FFF2-40B4-BE49-F238E27FC236}">
                <a16:creationId xmlns:a16="http://schemas.microsoft.com/office/drawing/2014/main" id="{319E522E-3062-1A0F-049B-4D03A7DA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226" y="146936"/>
            <a:ext cx="10933044" cy="61707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2BBE87-7E9C-1026-85E8-C271C5963210}"/>
              </a:ext>
            </a:extLst>
          </p:cNvPr>
          <p:cNvSpPr txBox="1"/>
          <p:nvPr/>
        </p:nvSpPr>
        <p:spPr>
          <a:xfrm>
            <a:off x="616226" y="6371301"/>
            <a:ext cx="6534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100" b="0" i="0" dirty="0">
                <a:solidFill>
                  <a:srgbClr val="222222"/>
                </a:solidFill>
                <a:effectLst/>
                <a:latin typeface="-apple-system"/>
              </a:rPr>
              <a:t>Malfait, F., </a:t>
            </a:r>
            <a:r>
              <a:rPr lang="en-CA" sz="1100" b="0" i="0" dirty="0" err="1">
                <a:solidFill>
                  <a:srgbClr val="222222"/>
                </a:solidFill>
                <a:effectLst/>
                <a:latin typeface="-apple-system"/>
              </a:rPr>
              <a:t>Castori</a:t>
            </a:r>
            <a:r>
              <a:rPr lang="en-CA" sz="1100" b="0" i="0" dirty="0">
                <a:solidFill>
                  <a:srgbClr val="222222"/>
                </a:solidFill>
                <a:effectLst/>
                <a:latin typeface="-apple-system"/>
              </a:rPr>
              <a:t>, M., </a:t>
            </a:r>
            <a:r>
              <a:rPr lang="en-CA" sz="1100" b="0" i="0" dirty="0" err="1">
                <a:solidFill>
                  <a:srgbClr val="222222"/>
                </a:solidFill>
                <a:effectLst/>
                <a:latin typeface="-apple-system"/>
              </a:rPr>
              <a:t>Francomano</a:t>
            </a:r>
            <a:r>
              <a:rPr lang="en-CA" sz="1100" b="0" i="0" dirty="0">
                <a:solidFill>
                  <a:srgbClr val="222222"/>
                </a:solidFill>
                <a:effectLst/>
                <a:latin typeface="-apple-system"/>
              </a:rPr>
              <a:t>, C.A. </a:t>
            </a:r>
            <a:r>
              <a:rPr lang="en-CA" sz="1100" b="0" i="1" dirty="0">
                <a:solidFill>
                  <a:srgbClr val="222222"/>
                </a:solidFill>
                <a:effectLst/>
                <a:latin typeface="-apple-system"/>
              </a:rPr>
              <a:t>et al.</a:t>
            </a:r>
            <a:r>
              <a:rPr lang="en-CA" sz="1100" b="0" i="0" dirty="0">
                <a:solidFill>
                  <a:srgbClr val="222222"/>
                </a:solidFill>
                <a:effectLst/>
                <a:latin typeface="-apple-system"/>
              </a:rPr>
              <a:t> The Ehlers–Danlos syndromes. </a:t>
            </a:r>
            <a:r>
              <a:rPr lang="en-CA" sz="1100" b="0" i="1" dirty="0">
                <a:solidFill>
                  <a:srgbClr val="222222"/>
                </a:solidFill>
                <a:effectLst/>
                <a:latin typeface="-apple-system"/>
              </a:rPr>
              <a:t>Nat Rev Dis Primers</a:t>
            </a:r>
            <a:r>
              <a:rPr lang="en-CA" sz="1100" b="0" i="0" dirty="0">
                <a:solidFill>
                  <a:srgbClr val="222222"/>
                </a:solidFill>
                <a:effectLst/>
                <a:latin typeface="-apple-system"/>
              </a:rPr>
              <a:t> </a:t>
            </a:r>
            <a:r>
              <a:rPr lang="en-CA" sz="1100" b="1" i="0" dirty="0">
                <a:solidFill>
                  <a:srgbClr val="222222"/>
                </a:solidFill>
                <a:effectLst/>
                <a:latin typeface="-apple-system"/>
              </a:rPr>
              <a:t>6</a:t>
            </a:r>
            <a:r>
              <a:rPr lang="en-CA" sz="1100" b="0" i="0" dirty="0">
                <a:solidFill>
                  <a:srgbClr val="222222"/>
                </a:solidFill>
                <a:effectLst/>
                <a:latin typeface="-apple-system"/>
              </a:rPr>
              <a:t>, 64 (2020).</a:t>
            </a:r>
            <a:endParaRPr lang="fr-CA" sz="1100" dirty="0"/>
          </a:p>
        </p:txBody>
      </p:sp>
    </p:spTree>
    <p:extLst>
      <p:ext uri="{BB962C8B-B14F-4D97-AF65-F5344CB8AC3E}">
        <p14:creationId xmlns:p14="http://schemas.microsoft.com/office/powerpoint/2010/main" val="948312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DC6820-B4E4-A9F8-ABFA-076925860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574" y="730250"/>
            <a:ext cx="6045200" cy="539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39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1DCA76A-3705-7525-3A0C-C556EE13947C}"/>
              </a:ext>
            </a:extLst>
          </p:cNvPr>
          <p:cNvSpPr/>
          <p:nvPr/>
        </p:nvSpPr>
        <p:spPr>
          <a:xfrm rot="21010453">
            <a:off x="7911809" y="919177"/>
            <a:ext cx="3040108" cy="2393772"/>
          </a:xfrm>
          <a:prstGeom prst="roundRect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86E9BC-CFB1-78FA-F3AB-5F44E0C0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 err="1">
                <a:latin typeface="Aptos" panose="020B0004020202020204" pitchFamily="34" charset="0"/>
              </a:rPr>
              <a:t>Hypermobile</a:t>
            </a:r>
            <a:r>
              <a:rPr lang="fr-CA" b="1" dirty="0">
                <a:latin typeface="Aptos" panose="020B0004020202020204" pitchFamily="34" charset="0"/>
              </a:rPr>
              <a:t> EDS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C79E0-CC8D-4146-D6F3-9668344BB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46333" cy="4351338"/>
          </a:xfrm>
        </p:spPr>
        <p:txBody>
          <a:bodyPr/>
          <a:lstStyle/>
          <a:p>
            <a:r>
              <a:rPr lang="en-CA" dirty="0">
                <a:latin typeface="Aptos" panose="020B0004020202020204" pitchFamily="34" charset="0"/>
              </a:rPr>
              <a:t>Exact prevalence unknown </a:t>
            </a:r>
          </a:p>
          <a:p>
            <a:pPr lvl="1"/>
            <a:r>
              <a:rPr lang="en-CA" dirty="0">
                <a:latin typeface="Aptos" panose="020B0004020202020204" pitchFamily="34" charset="0"/>
              </a:rPr>
              <a:t>Anywhere between 1/500 and 1/5000 </a:t>
            </a:r>
          </a:p>
          <a:p>
            <a:pPr lvl="1"/>
            <a:r>
              <a:rPr lang="en-CA" dirty="0">
                <a:latin typeface="Aptos" panose="020B0004020202020204" pitchFamily="34" charset="0"/>
              </a:rPr>
              <a:t>Prevalence of generalized joint hypermobility is much higher! </a:t>
            </a:r>
          </a:p>
          <a:p>
            <a:r>
              <a:rPr lang="en-CA" dirty="0">
                <a:latin typeface="Aptos" panose="020B0004020202020204" pitchFamily="34" charset="0"/>
              </a:rPr>
              <a:t>Autosomal dominant transmission (incomplete penetrance) </a:t>
            </a:r>
          </a:p>
          <a:p>
            <a:r>
              <a:rPr lang="en-CA" dirty="0">
                <a:latin typeface="Aptos" panose="020B0004020202020204" pitchFamily="34" charset="0"/>
              </a:rPr>
              <a:t>No known genetic mutation to date </a:t>
            </a:r>
          </a:p>
          <a:p>
            <a:endParaRPr lang="fr-CA" dirty="0">
              <a:latin typeface="Aptos" panose="020B00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1AF080-9166-EAEA-59BD-4C57F5C95E88}"/>
              </a:ext>
            </a:extLst>
          </p:cNvPr>
          <p:cNvSpPr txBox="1"/>
          <p:nvPr/>
        </p:nvSpPr>
        <p:spPr>
          <a:xfrm rot="20989990">
            <a:off x="7772951" y="1331233"/>
            <a:ext cx="3218076" cy="1569660"/>
          </a:xfrm>
          <a:prstGeom prst="rect">
            <a:avLst/>
          </a:prstGeom>
          <a:noFill/>
          <a:ln w="50800" cap="rnd"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2158999"/>
                      <a:gd name="connsiteY0" fmla="*/ 0 h 923330"/>
                      <a:gd name="connsiteX1" fmla="*/ 2158999 w 2158999"/>
                      <a:gd name="connsiteY1" fmla="*/ 0 h 923330"/>
                      <a:gd name="connsiteX2" fmla="*/ 2158999 w 2158999"/>
                      <a:gd name="connsiteY2" fmla="*/ 923330 h 923330"/>
                      <a:gd name="connsiteX3" fmla="*/ 0 w 2158999"/>
                      <a:gd name="connsiteY3" fmla="*/ 923330 h 923330"/>
                      <a:gd name="connsiteX4" fmla="*/ 0 w 2158999"/>
                      <a:gd name="connsiteY4" fmla="*/ 0 h 9233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58999" h="923330" extrusionOk="0">
                        <a:moveTo>
                          <a:pt x="0" y="0"/>
                        </a:moveTo>
                        <a:cubicBezTo>
                          <a:pt x="898954" y="118645"/>
                          <a:pt x="1464459" y="116012"/>
                          <a:pt x="2158999" y="0"/>
                        </a:cubicBezTo>
                        <a:cubicBezTo>
                          <a:pt x="2219294" y="381580"/>
                          <a:pt x="2173559" y="685430"/>
                          <a:pt x="2158999" y="923330"/>
                        </a:cubicBezTo>
                        <a:cubicBezTo>
                          <a:pt x="1131820" y="1057930"/>
                          <a:pt x="933037" y="766134"/>
                          <a:pt x="0" y="923330"/>
                        </a:cubicBezTo>
                        <a:cubicBezTo>
                          <a:pt x="-30048" y="745367"/>
                          <a:pt x="-893" y="2143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CA" sz="2400" dirty="0">
                <a:latin typeface="Aptos" panose="020B0004020202020204" pitchFamily="34" charset="0"/>
              </a:rPr>
              <a:t>Remember, most hypermobile individuals do NOT have EDS!!</a:t>
            </a:r>
          </a:p>
        </p:txBody>
      </p:sp>
    </p:spTree>
    <p:extLst>
      <p:ext uri="{BB962C8B-B14F-4D97-AF65-F5344CB8AC3E}">
        <p14:creationId xmlns:p14="http://schemas.microsoft.com/office/powerpoint/2010/main" val="4250657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human body&#10;&#10;Description automatically generated">
            <a:extLst>
              <a:ext uri="{FF2B5EF4-FFF2-40B4-BE49-F238E27FC236}">
                <a16:creationId xmlns:a16="http://schemas.microsoft.com/office/drawing/2014/main" id="{E89FC813-CD1A-1E10-A836-4DA4206B18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735" y="0"/>
            <a:ext cx="41849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4F3286-1758-74EA-29AE-1F902EBC068D}"/>
              </a:ext>
            </a:extLst>
          </p:cNvPr>
          <p:cNvSpPr txBox="1"/>
          <p:nvPr/>
        </p:nvSpPr>
        <p:spPr>
          <a:xfrm>
            <a:off x="6860735" y="1133061"/>
            <a:ext cx="536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527F7B-06EF-E315-400E-70FD4614D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714422" cy="1325563"/>
          </a:xfrm>
        </p:spPr>
        <p:txBody>
          <a:bodyPr/>
          <a:lstStyle/>
          <a:p>
            <a:r>
              <a:rPr lang="fr-CA" sz="4400" b="1" dirty="0">
                <a:latin typeface="Aptos" panose="020B0004020202020204" pitchFamily="34" charset="0"/>
              </a:rPr>
              <a:t>The </a:t>
            </a:r>
            <a:r>
              <a:rPr lang="fr-CA" sz="4400" b="1" dirty="0" err="1">
                <a:latin typeface="Aptos" panose="020B0004020202020204" pitchFamily="34" charset="0"/>
              </a:rPr>
              <a:t>Beighton</a:t>
            </a:r>
            <a:r>
              <a:rPr lang="fr-CA" sz="4400" b="1" dirty="0">
                <a:latin typeface="Aptos" panose="020B0004020202020204" pitchFamily="34" charset="0"/>
              </a:rPr>
              <a:t> </a:t>
            </a:r>
            <a:r>
              <a:rPr lang="fr-CA" sz="4400" b="1" dirty="0" err="1">
                <a:latin typeface="Aptos" panose="020B0004020202020204" pitchFamily="34" charset="0"/>
              </a:rPr>
              <a:t>scale</a:t>
            </a:r>
            <a:endParaRPr lang="fr-CA" dirty="0">
              <a:latin typeface="Aptos" panose="020B00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0D0C64-D01C-DD33-7FA4-EE7B19CCA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962525" cy="4532313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AutoNum type="arabicParenR"/>
            </a:pPr>
            <a:r>
              <a:rPr lang="fr-CA" dirty="0">
                <a:latin typeface="Aptos" panose="020B0004020202020204" pitchFamily="34" charset="0"/>
              </a:rPr>
              <a:t>Passive dorsiflexion and hyperextension of the 5th MCP &gt;90° (1 point/</a:t>
            </a:r>
            <a:r>
              <a:rPr lang="fr-CA" dirty="0" err="1">
                <a:latin typeface="Aptos" panose="020B0004020202020204" pitchFamily="34" charset="0"/>
              </a:rPr>
              <a:t>side</a:t>
            </a:r>
            <a:r>
              <a:rPr lang="fr-CA" dirty="0">
                <a:latin typeface="Aptos" panose="020B0004020202020204" pitchFamily="34" charset="0"/>
              </a:rPr>
              <a:t>) </a:t>
            </a:r>
          </a:p>
          <a:p>
            <a:pPr marL="342900" indent="-342900">
              <a:buAutoNum type="arabicParenR"/>
            </a:pPr>
            <a:r>
              <a:rPr lang="fr-CA" dirty="0">
                <a:latin typeface="Aptos" panose="020B0004020202020204" pitchFamily="34" charset="0"/>
              </a:rPr>
              <a:t>Passive apposition of the </a:t>
            </a:r>
            <a:r>
              <a:rPr lang="fr-CA" dirty="0" err="1">
                <a:latin typeface="Aptos" panose="020B0004020202020204" pitchFamily="34" charset="0"/>
              </a:rPr>
              <a:t>thumb</a:t>
            </a:r>
            <a:r>
              <a:rPr lang="fr-CA" dirty="0">
                <a:latin typeface="Aptos" panose="020B0004020202020204" pitchFamily="34" charset="0"/>
              </a:rPr>
              <a:t> to the </a:t>
            </a:r>
            <a:r>
              <a:rPr lang="fr-CA" dirty="0" err="1">
                <a:latin typeface="Aptos" panose="020B0004020202020204" pitchFamily="34" charset="0"/>
              </a:rPr>
              <a:t>flexor</a:t>
            </a:r>
            <a:r>
              <a:rPr lang="fr-CA" dirty="0">
                <a:latin typeface="Aptos" panose="020B0004020202020204" pitchFamily="34" charset="0"/>
              </a:rPr>
              <a:t> aspect of the </a:t>
            </a:r>
            <a:r>
              <a:rPr lang="fr-CA" dirty="0" err="1">
                <a:latin typeface="Aptos" panose="020B0004020202020204" pitchFamily="34" charset="0"/>
              </a:rPr>
              <a:t>forearm</a:t>
            </a:r>
            <a:r>
              <a:rPr lang="fr-CA" dirty="0">
                <a:latin typeface="Aptos" panose="020B0004020202020204" pitchFamily="34" charset="0"/>
              </a:rPr>
              <a:t> (1 point/</a:t>
            </a:r>
            <a:r>
              <a:rPr lang="fr-CA" dirty="0" err="1">
                <a:latin typeface="Aptos" panose="020B0004020202020204" pitchFamily="34" charset="0"/>
              </a:rPr>
              <a:t>side</a:t>
            </a:r>
            <a:r>
              <a:rPr lang="fr-CA" dirty="0">
                <a:latin typeface="Aptos" panose="020B0004020202020204" pitchFamily="34" charset="0"/>
              </a:rPr>
              <a:t>) </a:t>
            </a:r>
          </a:p>
          <a:p>
            <a:pPr marL="342900" indent="-342900">
              <a:buFontTx/>
              <a:buAutoNum type="arabicParenR"/>
            </a:pPr>
            <a:r>
              <a:rPr lang="fr-CA" dirty="0">
                <a:latin typeface="Aptos" panose="020B0004020202020204" pitchFamily="34" charset="0"/>
              </a:rPr>
              <a:t>Passive hyperextension of the </a:t>
            </a:r>
            <a:r>
              <a:rPr lang="fr-CA" dirty="0" err="1">
                <a:latin typeface="Aptos" panose="020B0004020202020204" pitchFamily="34" charset="0"/>
              </a:rPr>
              <a:t>elbow</a:t>
            </a:r>
            <a:r>
              <a:rPr lang="fr-CA" dirty="0">
                <a:latin typeface="Aptos" panose="020B0004020202020204" pitchFamily="34" charset="0"/>
              </a:rPr>
              <a:t> &gt;10° (1 point/</a:t>
            </a:r>
            <a:r>
              <a:rPr lang="fr-CA" dirty="0" err="1">
                <a:latin typeface="Aptos" panose="020B0004020202020204" pitchFamily="34" charset="0"/>
              </a:rPr>
              <a:t>side</a:t>
            </a:r>
            <a:r>
              <a:rPr lang="fr-CA" dirty="0">
                <a:latin typeface="Aptos" panose="020B0004020202020204" pitchFamily="34" charset="0"/>
              </a:rPr>
              <a:t>) </a:t>
            </a:r>
          </a:p>
          <a:p>
            <a:pPr marL="342900" indent="-342900">
              <a:buFontTx/>
              <a:buAutoNum type="arabicParenR"/>
            </a:pPr>
            <a:r>
              <a:rPr lang="fr-CA" dirty="0">
                <a:latin typeface="Aptos" panose="020B0004020202020204" pitchFamily="34" charset="0"/>
              </a:rPr>
              <a:t>Passive hyperextension of the </a:t>
            </a:r>
            <a:r>
              <a:rPr lang="fr-CA" dirty="0" err="1">
                <a:latin typeface="Aptos" panose="020B0004020202020204" pitchFamily="34" charset="0"/>
              </a:rPr>
              <a:t>knee</a:t>
            </a:r>
            <a:r>
              <a:rPr lang="fr-CA" dirty="0">
                <a:latin typeface="Aptos" panose="020B0004020202020204" pitchFamily="34" charset="0"/>
              </a:rPr>
              <a:t> &gt;10° (1 point/</a:t>
            </a:r>
            <a:r>
              <a:rPr lang="fr-CA" dirty="0" err="1">
                <a:latin typeface="Aptos" panose="020B0004020202020204" pitchFamily="34" charset="0"/>
              </a:rPr>
              <a:t>side</a:t>
            </a:r>
            <a:r>
              <a:rPr lang="fr-CA" dirty="0">
                <a:latin typeface="Aptos" panose="020B0004020202020204" pitchFamily="34" charset="0"/>
              </a:rPr>
              <a:t>) </a:t>
            </a:r>
          </a:p>
          <a:p>
            <a:pPr marL="342900" indent="-342900">
              <a:buFontTx/>
              <a:buAutoNum type="arabicParenR"/>
            </a:pPr>
            <a:r>
              <a:rPr lang="fr-CA" dirty="0">
                <a:latin typeface="Aptos" panose="020B0004020202020204" pitchFamily="34" charset="0"/>
              </a:rPr>
              <a:t>Active </a:t>
            </a:r>
            <a:r>
              <a:rPr lang="fr-CA" dirty="0" err="1">
                <a:latin typeface="Aptos" panose="020B0004020202020204" pitchFamily="34" charset="0"/>
              </a:rPr>
              <a:t>forward</a:t>
            </a:r>
            <a:r>
              <a:rPr lang="fr-CA" dirty="0">
                <a:latin typeface="Aptos" panose="020B0004020202020204" pitchFamily="34" charset="0"/>
              </a:rPr>
              <a:t> flexion of the </a:t>
            </a:r>
            <a:r>
              <a:rPr lang="fr-CA" dirty="0" err="1">
                <a:latin typeface="Aptos" panose="020B0004020202020204" pitchFamily="34" charset="0"/>
              </a:rPr>
              <a:t>trunk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with</a:t>
            </a:r>
            <a:r>
              <a:rPr lang="fr-CA" dirty="0">
                <a:latin typeface="Aptos" panose="020B0004020202020204" pitchFamily="34" charset="0"/>
              </a:rPr>
              <a:t> the </a:t>
            </a:r>
            <a:r>
              <a:rPr lang="fr-CA" dirty="0" err="1">
                <a:latin typeface="Aptos" panose="020B0004020202020204" pitchFamily="34" charset="0"/>
              </a:rPr>
              <a:t>knees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fully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extended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so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that</a:t>
            </a:r>
            <a:r>
              <a:rPr lang="fr-CA" dirty="0">
                <a:latin typeface="Aptos" panose="020B0004020202020204" pitchFamily="34" charset="0"/>
              </a:rPr>
              <a:t> the </a:t>
            </a:r>
            <a:r>
              <a:rPr lang="fr-CA" dirty="0" err="1">
                <a:latin typeface="Aptos" panose="020B0004020202020204" pitchFamily="34" charset="0"/>
              </a:rPr>
              <a:t>palms</a:t>
            </a:r>
            <a:r>
              <a:rPr lang="fr-CA" dirty="0">
                <a:latin typeface="Aptos" panose="020B0004020202020204" pitchFamily="34" charset="0"/>
              </a:rPr>
              <a:t> of the hands </a:t>
            </a:r>
            <a:r>
              <a:rPr lang="fr-CA" dirty="0" err="1">
                <a:latin typeface="Aptos" panose="020B0004020202020204" pitchFamily="34" charset="0"/>
              </a:rPr>
              <a:t>rest</a:t>
            </a:r>
            <a:r>
              <a:rPr lang="fr-CA" dirty="0">
                <a:latin typeface="Aptos" panose="020B0004020202020204" pitchFamily="34" charset="0"/>
              </a:rPr>
              <a:t> flat on the </a:t>
            </a:r>
            <a:r>
              <a:rPr lang="fr-CA" dirty="0" err="1">
                <a:latin typeface="Aptos" panose="020B0004020202020204" pitchFamily="34" charset="0"/>
              </a:rPr>
              <a:t>floor</a:t>
            </a:r>
            <a:r>
              <a:rPr lang="fr-CA" dirty="0">
                <a:latin typeface="Aptos" panose="020B0004020202020204" pitchFamily="34" charset="0"/>
              </a:rPr>
              <a:t> scores (1 point)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528C477-0AA2-F196-AC1B-F1D3A9188D61}"/>
              </a:ext>
            </a:extLst>
          </p:cNvPr>
          <p:cNvSpPr/>
          <p:nvPr/>
        </p:nvSpPr>
        <p:spPr>
          <a:xfrm>
            <a:off x="11162584" y="4193379"/>
            <a:ext cx="1605150" cy="160515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9673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human body&#10;&#10;Description automatically generated">
            <a:extLst>
              <a:ext uri="{FF2B5EF4-FFF2-40B4-BE49-F238E27FC236}">
                <a16:creationId xmlns:a16="http://schemas.microsoft.com/office/drawing/2014/main" id="{E89FC813-CD1A-1E10-A836-4DA4206B18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735" y="0"/>
            <a:ext cx="41849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4F3286-1758-74EA-29AE-1F902EBC068D}"/>
              </a:ext>
            </a:extLst>
          </p:cNvPr>
          <p:cNvSpPr txBox="1"/>
          <p:nvPr/>
        </p:nvSpPr>
        <p:spPr>
          <a:xfrm>
            <a:off x="838200" y="1907220"/>
            <a:ext cx="43366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200" dirty="0">
                <a:latin typeface="Aptos" panose="020B0004020202020204" pitchFamily="34" charset="0"/>
              </a:rPr>
              <a:t>Total possible score = 9</a:t>
            </a:r>
          </a:p>
          <a:p>
            <a:endParaRPr lang="fr-CA" sz="3200" dirty="0">
              <a:latin typeface="Aptos" panose="020B0004020202020204" pitchFamily="34" charset="0"/>
            </a:endParaRPr>
          </a:p>
          <a:p>
            <a:r>
              <a:rPr lang="fr-CA" sz="2800" dirty="0">
                <a:latin typeface="Aptos" panose="020B0004020202020204" pitchFamily="34" charset="0"/>
              </a:rPr>
              <a:t>Joint </a:t>
            </a:r>
            <a:r>
              <a:rPr lang="fr-CA" sz="2800" dirty="0" err="1">
                <a:latin typeface="Aptos" panose="020B0004020202020204" pitchFamily="34" charset="0"/>
              </a:rPr>
              <a:t>hypermobility</a:t>
            </a:r>
            <a:r>
              <a:rPr lang="fr-CA" sz="2800" dirty="0">
                <a:latin typeface="Aptos" panose="020B0004020202020204" pitchFamily="34" charset="0"/>
              </a:rPr>
              <a:t> </a:t>
            </a:r>
            <a:r>
              <a:rPr lang="fr-CA" sz="2800" dirty="0" err="1">
                <a:latin typeface="Aptos" panose="020B0004020202020204" pitchFamily="34" charset="0"/>
              </a:rPr>
              <a:t>defined</a:t>
            </a:r>
            <a:r>
              <a:rPr lang="fr-CA" sz="2800" dirty="0">
                <a:latin typeface="Aptos" panose="020B0004020202020204" pitchFamily="34" charset="0"/>
              </a:rPr>
              <a:t> by score </a:t>
            </a:r>
            <a:r>
              <a:rPr lang="fr-CA" sz="2400" dirty="0">
                <a:latin typeface="Aptos" panose="020B0004020202020204" pitchFamily="34" charset="0"/>
              </a:rPr>
              <a:t>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Aptos" panose="020B0004020202020204" pitchFamily="34" charset="0"/>
              </a:rPr>
              <a:t>6 for </a:t>
            </a:r>
            <a:r>
              <a:rPr lang="fr-CA" sz="2400" dirty="0" err="1">
                <a:latin typeface="Aptos" panose="020B0004020202020204" pitchFamily="34" charset="0"/>
              </a:rPr>
              <a:t>prepubertal</a:t>
            </a:r>
            <a:r>
              <a:rPr lang="fr-CA" sz="2400" dirty="0">
                <a:latin typeface="Aptos" panose="020B0004020202020204" pitchFamily="34" charset="0"/>
              </a:rPr>
              <a:t> </a:t>
            </a:r>
            <a:r>
              <a:rPr lang="fr-CA" sz="2400" dirty="0" err="1">
                <a:latin typeface="Aptos" panose="020B0004020202020204" pitchFamily="34" charset="0"/>
              </a:rPr>
              <a:t>children</a:t>
            </a:r>
            <a:r>
              <a:rPr lang="fr-CA" sz="2400" dirty="0">
                <a:latin typeface="Aptos" panose="020B0004020202020204" pitchFamily="34" charset="0"/>
              </a:rPr>
              <a:t> and adolescents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Aptos" panose="020B0004020202020204" pitchFamily="34" charset="0"/>
              </a:rPr>
              <a:t>5 for </a:t>
            </a:r>
            <a:r>
              <a:rPr lang="fr-CA" sz="2400" dirty="0" err="1">
                <a:latin typeface="Aptos" panose="020B0004020202020204" pitchFamily="34" charset="0"/>
              </a:rPr>
              <a:t>pubertal</a:t>
            </a:r>
            <a:r>
              <a:rPr lang="fr-CA" sz="2400" dirty="0">
                <a:latin typeface="Aptos" panose="020B0004020202020204" pitchFamily="34" charset="0"/>
              </a:rPr>
              <a:t> men and </a:t>
            </a:r>
            <a:r>
              <a:rPr lang="fr-CA" sz="2400" dirty="0" err="1">
                <a:latin typeface="Aptos" panose="020B0004020202020204" pitchFamily="34" charset="0"/>
              </a:rPr>
              <a:t>women</a:t>
            </a:r>
            <a:r>
              <a:rPr lang="fr-CA" sz="2400" dirty="0">
                <a:latin typeface="Aptos" panose="020B0004020202020204" pitchFamily="34" charset="0"/>
              </a:rPr>
              <a:t> ≤50 </a:t>
            </a:r>
            <a:r>
              <a:rPr lang="fr-CA" sz="2400" dirty="0" err="1">
                <a:latin typeface="Aptos" panose="020B0004020202020204" pitchFamily="34" charset="0"/>
              </a:rPr>
              <a:t>years</a:t>
            </a:r>
            <a:r>
              <a:rPr lang="fr-CA" sz="2400" dirty="0">
                <a:latin typeface="Aptos" panose="020B0004020202020204" pitchFamily="34" charset="0"/>
              </a:rPr>
              <a:t> of </a:t>
            </a:r>
            <a:r>
              <a:rPr lang="fr-CA" sz="2400" dirty="0" err="1">
                <a:latin typeface="Aptos" panose="020B0004020202020204" pitchFamily="34" charset="0"/>
              </a:rPr>
              <a:t>age</a:t>
            </a:r>
            <a:endParaRPr lang="fr-CA" sz="2400" dirty="0">
              <a:latin typeface="Aptos" panose="020B00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Aptos" panose="020B0004020202020204" pitchFamily="34" charset="0"/>
              </a:rPr>
              <a:t>4 for men and </a:t>
            </a:r>
            <a:r>
              <a:rPr lang="fr-CA" sz="2400" dirty="0" err="1">
                <a:latin typeface="Aptos" panose="020B0004020202020204" pitchFamily="34" charset="0"/>
              </a:rPr>
              <a:t>women</a:t>
            </a:r>
            <a:r>
              <a:rPr lang="fr-CA" sz="2400" dirty="0">
                <a:latin typeface="Aptos" panose="020B0004020202020204" pitchFamily="34" charset="0"/>
              </a:rPr>
              <a:t> &gt;50 </a:t>
            </a:r>
            <a:r>
              <a:rPr lang="fr-CA" sz="2400" dirty="0" err="1">
                <a:latin typeface="Aptos" panose="020B0004020202020204" pitchFamily="34" charset="0"/>
              </a:rPr>
              <a:t>years</a:t>
            </a:r>
            <a:r>
              <a:rPr lang="fr-CA" sz="2400" dirty="0">
                <a:latin typeface="Aptos" panose="020B0004020202020204" pitchFamily="34" charset="0"/>
              </a:rPr>
              <a:t> of </a:t>
            </a:r>
            <a:r>
              <a:rPr lang="fr-CA" sz="2400" dirty="0" err="1">
                <a:latin typeface="Aptos" panose="020B0004020202020204" pitchFamily="34" charset="0"/>
              </a:rPr>
              <a:t>age</a:t>
            </a:r>
            <a:endParaRPr lang="fr-CA" sz="2400" dirty="0">
              <a:latin typeface="Aptos" panose="020B00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70D9573-60D5-3BBD-64A0-7EE07E4ADC68}"/>
              </a:ext>
            </a:extLst>
          </p:cNvPr>
          <p:cNvSpPr/>
          <p:nvPr/>
        </p:nvSpPr>
        <p:spPr>
          <a:xfrm>
            <a:off x="11162584" y="4193379"/>
            <a:ext cx="1605150" cy="160515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91CF2-4A34-8D21-3C3A-EF42B7467B21}"/>
              </a:ext>
            </a:extLst>
          </p:cNvPr>
          <p:cNvSpPr txBox="1">
            <a:spLocks/>
          </p:cNvSpPr>
          <p:nvPr/>
        </p:nvSpPr>
        <p:spPr>
          <a:xfrm>
            <a:off x="838200" y="581657"/>
            <a:ext cx="571442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b="1" dirty="0">
                <a:latin typeface="Aptos" panose="020B0004020202020204" pitchFamily="34" charset="0"/>
              </a:rPr>
              <a:t>The </a:t>
            </a:r>
            <a:r>
              <a:rPr lang="fr-CA" b="1" dirty="0" err="1">
                <a:latin typeface="Aptos" panose="020B0004020202020204" pitchFamily="34" charset="0"/>
              </a:rPr>
              <a:t>Beighton</a:t>
            </a:r>
            <a:r>
              <a:rPr lang="fr-CA" b="1" dirty="0">
                <a:latin typeface="Aptos" panose="020B0004020202020204" pitchFamily="34" charset="0"/>
              </a:rPr>
              <a:t> </a:t>
            </a:r>
            <a:r>
              <a:rPr lang="fr-CA" b="1" dirty="0" err="1">
                <a:latin typeface="Aptos" panose="020B0004020202020204" pitchFamily="34" charset="0"/>
              </a:rPr>
              <a:t>scale</a:t>
            </a:r>
            <a:endParaRPr lang="fr-CA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863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0CE8865-6634-2EA3-A02B-BB8EA93A0020}"/>
              </a:ext>
            </a:extLst>
          </p:cNvPr>
          <p:cNvSpPr txBox="1"/>
          <p:nvPr/>
        </p:nvSpPr>
        <p:spPr>
          <a:xfrm>
            <a:off x="368847" y="6400800"/>
            <a:ext cx="106554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Yew KS,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Kamps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-Schmitt KA,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Borge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 R. Hypermobile Ehlers-Danlos Syndrome and Hypermobility Spectrum Disorders. Am Fam Physician. 2021 Apr 15;103(8):481-492. PMID: 33856167.</a:t>
            </a:r>
            <a:endParaRPr lang="fr-CA" sz="1100" dirty="0"/>
          </a:p>
        </p:txBody>
      </p:sp>
      <p:pic>
        <p:nvPicPr>
          <p:cNvPr id="3" name="Picture 2" descr="A screenshot of a medical survey&#10;&#10;Description automatically generated">
            <a:extLst>
              <a:ext uri="{FF2B5EF4-FFF2-40B4-BE49-F238E27FC236}">
                <a16:creationId xmlns:a16="http://schemas.microsoft.com/office/drawing/2014/main" id="{9091D44A-6AA4-CBDC-AC85-134494F207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32" y="172517"/>
            <a:ext cx="10655455" cy="618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49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0CE8865-6634-2EA3-A02B-BB8EA93A0020}"/>
              </a:ext>
            </a:extLst>
          </p:cNvPr>
          <p:cNvSpPr txBox="1"/>
          <p:nvPr/>
        </p:nvSpPr>
        <p:spPr>
          <a:xfrm>
            <a:off x="368847" y="6400800"/>
            <a:ext cx="106554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Yew KS,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Kamps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-Schmitt KA,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Borge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 R. Hypermobile Ehlers-Danlos Syndrome and Hypermobility Spectrum Disorders. Am Fam Physician. 2021 Apr 15;103(8):481-492. PMID: 33856167.</a:t>
            </a:r>
            <a:endParaRPr lang="fr-CA" sz="1100" dirty="0"/>
          </a:p>
        </p:txBody>
      </p:sp>
      <p:pic>
        <p:nvPicPr>
          <p:cNvPr id="3" name="Picture 2" descr="A screenshot of a medical survey&#10;&#10;Description automatically generated">
            <a:extLst>
              <a:ext uri="{FF2B5EF4-FFF2-40B4-BE49-F238E27FC236}">
                <a16:creationId xmlns:a16="http://schemas.microsoft.com/office/drawing/2014/main" id="{9091D44A-6AA4-CBDC-AC85-134494F207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832" y="172517"/>
            <a:ext cx="10655455" cy="61874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419012F-2FFD-9984-6164-CB3FC7D0D71A}"/>
              </a:ext>
            </a:extLst>
          </p:cNvPr>
          <p:cNvSpPr/>
          <p:nvPr/>
        </p:nvSpPr>
        <p:spPr>
          <a:xfrm>
            <a:off x="7315200" y="3574772"/>
            <a:ext cx="3852153" cy="316292"/>
          </a:xfrm>
          <a:prstGeom prst="rect">
            <a:avLst/>
          </a:prstGeom>
          <a:solidFill>
            <a:schemeClr val="accent4">
              <a:lumMod val="60000"/>
              <a:lumOff val="40000"/>
              <a:alpha val="63137"/>
            </a:schemeClr>
          </a:solidFill>
          <a:ln w="25400">
            <a:solidFill>
              <a:srgbClr val="FF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68555A-06A8-BBCD-1E6E-3ADBDEBD0230}"/>
              </a:ext>
            </a:extLst>
          </p:cNvPr>
          <p:cNvSpPr/>
          <p:nvPr/>
        </p:nvSpPr>
        <p:spPr>
          <a:xfrm>
            <a:off x="7315200" y="5692159"/>
            <a:ext cx="3852153" cy="316292"/>
          </a:xfrm>
          <a:prstGeom prst="rect">
            <a:avLst/>
          </a:prstGeom>
          <a:solidFill>
            <a:schemeClr val="accent4">
              <a:lumMod val="60000"/>
              <a:lumOff val="40000"/>
              <a:alpha val="63137"/>
            </a:schemeClr>
          </a:solidFill>
          <a:ln w="25400">
            <a:solidFill>
              <a:srgbClr val="FFB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509647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4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medical information on a document&#10;&#10;Description automatically generated with medium confidence">
            <a:extLst>
              <a:ext uri="{FF2B5EF4-FFF2-40B4-BE49-F238E27FC236}">
                <a16:creationId xmlns:a16="http://schemas.microsoft.com/office/drawing/2014/main" id="{4FDEAAEF-0114-6F1F-F041-0DEBB904F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367" y="1083735"/>
            <a:ext cx="10532972" cy="474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758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text on a white background&#10;&#10;Description automatically generated">
            <a:extLst>
              <a:ext uri="{FF2B5EF4-FFF2-40B4-BE49-F238E27FC236}">
                <a16:creationId xmlns:a16="http://schemas.microsoft.com/office/drawing/2014/main" id="{E6554017-E2FF-D4BC-43C1-DD25057A9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017" y="736599"/>
            <a:ext cx="9882717" cy="540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60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text on a white background&#10;&#10;Description automatically generated">
            <a:extLst>
              <a:ext uri="{FF2B5EF4-FFF2-40B4-BE49-F238E27FC236}">
                <a16:creationId xmlns:a16="http://schemas.microsoft.com/office/drawing/2014/main" id="{E6554017-E2FF-D4BC-43C1-DD25057A9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017" y="736599"/>
            <a:ext cx="9882717" cy="540680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94BFC5F-9E71-ACD8-4125-D75572CF67DA}"/>
              </a:ext>
            </a:extLst>
          </p:cNvPr>
          <p:cNvSpPr/>
          <p:nvPr/>
        </p:nvSpPr>
        <p:spPr>
          <a:xfrm>
            <a:off x="4622801" y="212606"/>
            <a:ext cx="4827804" cy="5596662"/>
          </a:xfrm>
          <a:prstGeom prst="roundRect">
            <a:avLst>
              <a:gd name="adj" fmla="val 8249"/>
            </a:avLst>
          </a:prstGeom>
          <a:solidFill>
            <a:srgbClr val="FFC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402CE8-3E5E-BA66-6B64-53328D556721}"/>
              </a:ext>
            </a:extLst>
          </p:cNvPr>
          <p:cNvSpPr txBox="1"/>
          <p:nvPr/>
        </p:nvSpPr>
        <p:spPr>
          <a:xfrm>
            <a:off x="4960267" y="542356"/>
            <a:ext cx="4267200" cy="507831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Soft or velvety skin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Mild skin hyperextensibility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Unexplained striae </a:t>
            </a:r>
            <a:r>
              <a:rPr lang="en-CA" dirty="0" err="1">
                <a:latin typeface="Aptos" panose="020B0004020202020204" pitchFamily="34" charset="0"/>
              </a:rPr>
              <a:t>distensae</a:t>
            </a:r>
            <a:r>
              <a:rPr lang="en-CA" dirty="0">
                <a:latin typeface="Aptos" panose="020B0004020202020204" pitchFamily="34" charset="0"/>
              </a:rPr>
              <a:t> or </a:t>
            </a:r>
            <a:r>
              <a:rPr lang="en-CA" dirty="0" err="1">
                <a:latin typeface="Aptos" panose="020B0004020202020204" pitchFamily="34" charset="0"/>
              </a:rPr>
              <a:t>rubae</a:t>
            </a:r>
            <a:r>
              <a:rPr lang="en-CA" dirty="0">
                <a:latin typeface="Aptos" panose="020B0004020202020204" pitchFamily="34" charset="0"/>
              </a:rPr>
              <a:t>  </a:t>
            </a:r>
            <a:r>
              <a:rPr lang="en-CA" dirty="0" err="1">
                <a:latin typeface="Aptos" panose="020B0004020202020204" pitchFamily="34" charset="0"/>
              </a:rPr>
              <a:t>Piezogenic</a:t>
            </a:r>
            <a:r>
              <a:rPr lang="en-CA" dirty="0">
                <a:latin typeface="Aptos" panose="020B0004020202020204" pitchFamily="34" charset="0"/>
              </a:rPr>
              <a:t> papules of the heel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Recurrent or multiple abdominal hernia(s)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Mild atrophic scarring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Unexplained pelvic floor, rectal, and/or uterine prolapse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Dental crowding and high or narrow palate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Arachnodactyly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Arm span-to-height ratio ≥1.05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Mitral valve prolapse (MVP)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Aortic root dilatation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Positive family history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Chronic pain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Recurrent joint dislocations</a:t>
            </a:r>
            <a:endParaRPr lang="fr-CA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14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A8B62E-513B-5BCC-B886-3ACFF97E8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CA" sz="4800" b="1" i="0" u="none" strike="noStrike" dirty="0">
                <a:effectLst/>
                <a:latin typeface="Aptos" panose="020B0004020202020204" pitchFamily="34" charset="0"/>
              </a:rPr>
              <a:t>By the end of this session, participants will be able to:</a:t>
            </a:r>
            <a:endParaRPr lang="fr-CA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0C316-F0B9-859F-F5FA-81AED90C9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>
              <a:buFont typeface="+mj-lt"/>
              <a:buAutoNum type="arabicPeriod"/>
            </a:pPr>
            <a:r>
              <a:rPr lang="en-CA" sz="2400" b="0" i="0" u="none" strike="noStrike">
                <a:effectLst/>
                <a:latin typeface="Aptos" panose="020B0004020202020204" pitchFamily="34" charset="0"/>
              </a:rPr>
              <a:t>Identify key clinical features of Ehlers–Danlos syndromes using practical bedside tools (e.g., Beighton score) and recognize red flags requiring specialty referral.</a:t>
            </a:r>
          </a:p>
          <a:p>
            <a:pPr>
              <a:buFont typeface="+mj-lt"/>
              <a:buAutoNum type="arabicPeriod"/>
            </a:pPr>
            <a:r>
              <a:rPr lang="en-CA" sz="2400" b="0" i="0" u="none" strike="noStrike">
                <a:effectLst/>
                <a:latin typeface="Aptos" panose="020B0004020202020204" pitchFamily="34" charset="0"/>
              </a:rPr>
              <a:t>Apply a simplified diagnostic approach to differentiate EDS from common mimickers.</a:t>
            </a:r>
          </a:p>
          <a:p>
            <a:pPr>
              <a:buFont typeface="+mj-lt"/>
              <a:buAutoNum type="arabicPeriod"/>
            </a:pPr>
            <a:r>
              <a:rPr lang="en-CA" sz="2400" b="0" i="0" u="none" strike="noStrike">
                <a:effectLst/>
                <a:latin typeface="Aptos" panose="020B0004020202020204" pitchFamily="34" charset="0"/>
              </a:rPr>
              <a:t>Implement an evidence-informed follow-up plan, including symptom-based management and appropriate long-term monitoring.</a:t>
            </a:r>
          </a:p>
          <a:p>
            <a:endParaRPr lang="fr-CA" sz="24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19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scar&#10;&#10;Description automatically generated">
            <a:extLst>
              <a:ext uri="{FF2B5EF4-FFF2-40B4-BE49-F238E27FC236}">
                <a16:creationId xmlns:a16="http://schemas.microsoft.com/office/drawing/2014/main" id="{286E2ACD-F351-1688-FE56-911B5A7093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76433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1030" name="Picture 6" descr="A teenager with lumbar striae distensae (when a bruise is not a bruise) |  BMJ Case Reports">
            <a:extLst>
              <a:ext uri="{FF2B5EF4-FFF2-40B4-BE49-F238E27FC236}">
                <a16:creationId xmlns:a16="http://schemas.microsoft.com/office/drawing/2014/main" id="{8059BA85-7857-C6C0-02AE-2BE8D72C9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4069976"/>
            <a:ext cx="3535311" cy="278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reatment of a Patient with Severe Crowding Needing Expansion - Forbes  Orthodontics">
            <a:extLst>
              <a:ext uri="{FF2B5EF4-FFF2-40B4-BE49-F238E27FC236}">
                <a16:creationId xmlns:a16="http://schemas.microsoft.com/office/drawing/2014/main" id="{4D351788-BBA3-C91F-E42B-7BC0E91D8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 bwMode="auto">
          <a:xfrm>
            <a:off x="3696199" y="3257176"/>
            <a:ext cx="4789093" cy="360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lose up of a foot&#10;&#10;Description automatically generated">
            <a:extLst>
              <a:ext uri="{FF2B5EF4-FFF2-40B4-BE49-F238E27FC236}">
                <a16:creationId xmlns:a16="http://schemas.microsoft.com/office/drawing/2014/main" id="{A3AD0E85-C1D6-3103-C689-345F8C9D1F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1028" name="Picture 4" descr="Arachnodactyly (a) positive thumb sign: entire thumbnail protrudes... |  Download Scientific Diagram">
            <a:extLst>
              <a:ext uri="{FF2B5EF4-FFF2-40B4-BE49-F238E27FC236}">
                <a16:creationId xmlns:a16="http://schemas.microsoft.com/office/drawing/2014/main" id="{0A50D59B-75D2-4BDB-05B4-5366D63A3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46161" y="4069976"/>
            <a:ext cx="3545840" cy="278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003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and white text&#10;&#10;Description automatically generated">
            <a:extLst>
              <a:ext uri="{FF2B5EF4-FFF2-40B4-BE49-F238E27FC236}">
                <a16:creationId xmlns:a16="http://schemas.microsoft.com/office/drawing/2014/main" id="{BDF958C7-749E-464D-A33F-B8314BD07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64" y="2101620"/>
            <a:ext cx="10595703" cy="269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40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table with text on it&#10;&#10;Description automatically generated">
            <a:extLst>
              <a:ext uri="{FF2B5EF4-FFF2-40B4-BE49-F238E27FC236}">
                <a16:creationId xmlns:a16="http://schemas.microsoft.com/office/drawing/2014/main" id="{D69CD0E5-2B51-616B-DE37-4855DDBDDA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5900" y="555878"/>
            <a:ext cx="7869382" cy="53623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6B9CA0-81B7-130F-627C-D976A39ACD85}"/>
              </a:ext>
            </a:extLst>
          </p:cNvPr>
          <p:cNvSpPr txBox="1"/>
          <p:nvPr/>
        </p:nvSpPr>
        <p:spPr>
          <a:xfrm>
            <a:off x="368847" y="6400800"/>
            <a:ext cx="106554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Yew KS,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Kamps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-Schmitt KA,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Borge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 R. Hypermobile Ehlers-Danlos Syndrome and Hypermobility Spectrum Disorders. Am Fam Physician. 2021 Apr 15;103(8):481-492. PMID: 33856167.</a:t>
            </a:r>
            <a:endParaRPr lang="fr-CA" sz="1100" dirty="0"/>
          </a:p>
        </p:txBody>
      </p:sp>
    </p:spTree>
    <p:extLst>
      <p:ext uri="{BB962C8B-B14F-4D97-AF65-F5344CB8AC3E}">
        <p14:creationId xmlns:p14="http://schemas.microsoft.com/office/powerpoint/2010/main" val="3160958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text on a white background&#10;&#10;Description automatically generated">
            <a:extLst>
              <a:ext uri="{FF2B5EF4-FFF2-40B4-BE49-F238E27FC236}">
                <a16:creationId xmlns:a16="http://schemas.microsoft.com/office/drawing/2014/main" id="{B51D7E34-B4D9-7EB2-1712-F1418E3E48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704" y="152401"/>
            <a:ext cx="7842960" cy="649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64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description not available.">
            <a:extLst>
              <a:ext uri="{FF2B5EF4-FFF2-40B4-BE49-F238E27FC236}">
                <a16:creationId xmlns:a16="http://schemas.microsoft.com/office/drawing/2014/main" id="{0BA48119-F251-D8FD-E320-B5B97E771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717" y="0"/>
            <a:ext cx="7232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5693B7A-A758-C2DF-386F-F277E2153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52490" y="1891254"/>
            <a:ext cx="4121793" cy="307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ED8C84B-AF8E-6650-9A82-37F90E1AC6D0}"/>
              </a:ext>
            </a:extLst>
          </p:cNvPr>
          <p:cNvSpPr/>
          <p:nvPr/>
        </p:nvSpPr>
        <p:spPr>
          <a:xfrm>
            <a:off x="8943452" y="-592119"/>
            <a:ext cx="1537746" cy="1537746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50018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DED8C84B-AF8E-6650-9A82-37F90E1AC6D0}"/>
              </a:ext>
            </a:extLst>
          </p:cNvPr>
          <p:cNvSpPr/>
          <p:nvPr/>
        </p:nvSpPr>
        <p:spPr>
          <a:xfrm>
            <a:off x="-498763" y="4461163"/>
            <a:ext cx="1364096" cy="1388973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EA73B79-3984-14E9-6C3F-3CEA6572F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2835" y="0"/>
            <a:ext cx="54752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B269CA-67BA-88EE-0D52-FF9AF27FB31E}"/>
              </a:ext>
            </a:extLst>
          </p:cNvPr>
          <p:cNvSpPr txBox="1"/>
          <p:nvPr/>
        </p:nvSpPr>
        <p:spPr>
          <a:xfrm>
            <a:off x="1178626" y="923307"/>
            <a:ext cx="53528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400" b="1" dirty="0" err="1">
                <a:latin typeface="Aptos" panose="020B0004020202020204" pitchFamily="34" charset="0"/>
              </a:rPr>
              <a:t>Loeys</a:t>
            </a:r>
            <a:r>
              <a:rPr lang="fr-CA" sz="4400" b="1" dirty="0">
                <a:latin typeface="Aptos" panose="020B0004020202020204" pitchFamily="34" charset="0"/>
              </a:rPr>
              <a:t>-Dietz Syndrome</a:t>
            </a:r>
          </a:p>
        </p:txBody>
      </p:sp>
      <p:pic>
        <p:nvPicPr>
          <p:cNvPr id="1028" name="Picture 4" descr="Loeys Dietz Syndrome | Signs &amp; Symptoms | Marfan Foundation">
            <a:extLst>
              <a:ext uri="{FF2B5EF4-FFF2-40B4-BE49-F238E27FC236}">
                <a16:creationId xmlns:a16="http://schemas.microsoft.com/office/drawing/2014/main" id="{78733A3C-D665-C8B1-FE51-82F49D975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8626" y="2705726"/>
            <a:ext cx="3564836" cy="356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3819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08B664-B46E-CB0D-9632-2ED1732D8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 b="1" dirty="0">
                <a:latin typeface="Aptos" panose="020B0004020202020204" pitchFamily="34" charset="0"/>
              </a:rPr>
              <a:t>Management of </a:t>
            </a:r>
            <a:r>
              <a:rPr lang="fr-CA" b="1" dirty="0" err="1">
                <a:latin typeface="Aptos" panose="020B0004020202020204" pitchFamily="34" charset="0"/>
              </a:rPr>
              <a:t>hEDS</a:t>
            </a:r>
            <a:endParaRPr lang="fr-CA" b="1" dirty="0">
              <a:latin typeface="Aptos" panose="020B0004020202020204" pitchFamily="34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C2002-7105-DA70-2580-243BB5F4A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fr-CA" dirty="0">
                <a:latin typeface="Aptos" panose="020B0004020202020204" pitchFamily="34" charset="0"/>
              </a:rPr>
              <a:t>Patient </a:t>
            </a:r>
            <a:r>
              <a:rPr lang="fr-CA" dirty="0" err="1">
                <a:latin typeface="Aptos" panose="020B0004020202020204" pitchFamily="34" charset="0"/>
              </a:rPr>
              <a:t>education</a:t>
            </a:r>
            <a:endParaRPr lang="fr-CA" dirty="0">
              <a:latin typeface="Aptos" panose="020B0004020202020204" pitchFamily="34" charset="0"/>
            </a:endParaRPr>
          </a:p>
          <a:p>
            <a:r>
              <a:rPr lang="fr-CA" dirty="0">
                <a:latin typeface="Aptos" panose="020B0004020202020204" pitchFamily="34" charset="0"/>
              </a:rPr>
              <a:t>Physical </a:t>
            </a:r>
            <a:r>
              <a:rPr lang="fr-CA" dirty="0" err="1">
                <a:latin typeface="Aptos" panose="020B0004020202020204" pitchFamily="34" charset="0"/>
              </a:rPr>
              <a:t>therapy</a:t>
            </a:r>
            <a:r>
              <a:rPr lang="fr-CA" dirty="0">
                <a:latin typeface="Aptos" panose="020B0004020202020204" pitchFamily="34" charset="0"/>
              </a:rPr>
              <a:t> </a:t>
            </a:r>
          </a:p>
          <a:p>
            <a:pPr lvl="1"/>
            <a:r>
              <a:rPr lang="fr-CA" dirty="0" err="1">
                <a:latin typeface="Aptos" panose="020B0004020202020204" pitchFamily="34" charset="0"/>
              </a:rPr>
              <a:t>Strengthening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exercises</a:t>
            </a:r>
            <a:r>
              <a:rPr lang="fr-CA" dirty="0">
                <a:latin typeface="Aptos" panose="020B0004020202020204" pitchFamily="34" charset="0"/>
              </a:rPr>
              <a:t>, proprioceptive </a:t>
            </a:r>
            <a:r>
              <a:rPr lang="fr-CA" dirty="0" err="1">
                <a:latin typeface="Aptos" panose="020B0004020202020204" pitchFamily="34" charset="0"/>
              </a:rPr>
              <a:t>exercises</a:t>
            </a:r>
            <a:r>
              <a:rPr lang="fr-CA" dirty="0">
                <a:latin typeface="Aptos" panose="020B0004020202020204" pitchFamily="34" charset="0"/>
              </a:rPr>
              <a:t>, and joint protection</a:t>
            </a:r>
          </a:p>
          <a:p>
            <a:r>
              <a:rPr lang="fr-CA" dirty="0" err="1">
                <a:latin typeface="Aptos" panose="020B0004020202020204" pitchFamily="34" charset="0"/>
              </a:rPr>
              <a:t>Occupational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therapy</a:t>
            </a:r>
            <a:endParaRPr lang="fr-CA" dirty="0">
              <a:latin typeface="Aptos" panose="020B0004020202020204" pitchFamily="34" charset="0"/>
            </a:endParaRPr>
          </a:p>
          <a:p>
            <a:r>
              <a:rPr lang="fr-CA" dirty="0" err="1">
                <a:latin typeface="Aptos" panose="020B0004020202020204" pitchFamily="34" charset="0"/>
              </a:rPr>
              <a:t>Psychological</a:t>
            </a:r>
            <a:r>
              <a:rPr lang="fr-CA" dirty="0">
                <a:latin typeface="Aptos" panose="020B0004020202020204" pitchFamily="34" charset="0"/>
              </a:rPr>
              <a:t> support</a:t>
            </a:r>
          </a:p>
          <a:p>
            <a:r>
              <a:rPr lang="fr-CA" dirty="0">
                <a:latin typeface="Aptos" panose="020B0004020202020204" pitchFamily="34" charset="0"/>
              </a:rPr>
              <a:t>Self-management</a:t>
            </a:r>
          </a:p>
          <a:p>
            <a:endParaRPr lang="fr-CA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390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D50C2-E6A8-A892-CD30-38F9F41E0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b="1" dirty="0">
                <a:latin typeface="Aptos" panose="020B0004020202020204" pitchFamily="34" charset="0"/>
              </a:rPr>
              <a:t>Indications for </a:t>
            </a:r>
            <a:r>
              <a:rPr lang="fr-CA" b="1" dirty="0" err="1">
                <a:latin typeface="Aptos" panose="020B0004020202020204" pitchFamily="34" charset="0"/>
              </a:rPr>
              <a:t>genetic</a:t>
            </a:r>
            <a:r>
              <a:rPr lang="fr-CA" b="1" dirty="0">
                <a:latin typeface="Aptos" panose="020B0004020202020204" pitchFamily="34" charset="0"/>
              </a:rPr>
              <a:t> </a:t>
            </a:r>
            <a:r>
              <a:rPr lang="fr-CA" b="1" dirty="0" err="1">
                <a:latin typeface="Aptos" panose="020B0004020202020204" pitchFamily="34" charset="0"/>
              </a:rPr>
              <a:t>referral</a:t>
            </a:r>
            <a:endParaRPr lang="fr-CA" b="1" dirty="0">
              <a:latin typeface="Aptos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62E7-78CE-A650-FF52-4C8410CF2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>
                <a:latin typeface="Aptos" panose="020B0004020202020204" pitchFamily="34" charset="0"/>
              </a:rPr>
              <a:t>TTE </a:t>
            </a:r>
            <a:r>
              <a:rPr lang="fr-CA" dirty="0" err="1">
                <a:latin typeface="Aptos" panose="020B0004020202020204" pitchFamily="34" charset="0"/>
              </a:rPr>
              <a:t>showing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aortic</a:t>
            </a:r>
            <a:r>
              <a:rPr lang="fr-CA" dirty="0">
                <a:latin typeface="Aptos" panose="020B0004020202020204" pitchFamily="34" charset="0"/>
              </a:rPr>
              <a:t> dilation, mitral valve </a:t>
            </a:r>
            <a:r>
              <a:rPr lang="fr-CA" dirty="0" err="1">
                <a:latin typeface="Aptos" panose="020B0004020202020204" pitchFamily="34" charset="0"/>
              </a:rPr>
              <a:t>prolapse</a:t>
            </a:r>
            <a:r>
              <a:rPr lang="fr-CA" dirty="0">
                <a:latin typeface="Aptos" panose="020B0004020202020204" pitchFamily="34" charset="0"/>
              </a:rPr>
              <a:t> or </a:t>
            </a:r>
            <a:r>
              <a:rPr lang="fr-CA" dirty="0" err="1">
                <a:latin typeface="Aptos" panose="020B0004020202020204" pitchFamily="34" charset="0"/>
              </a:rPr>
              <a:t>bicuspid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aortic</a:t>
            </a:r>
            <a:r>
              <a:rPr lang="fr-CA" dirty="0">
                <a:latin typeface="Aptos" panose="020B0004020202020204" pitchFamily="34" charset="0"/>
              </a:rPr>
              <a:t> valve</a:t>
            </a:r>
          </a:p>
          <a:p>
            <a:r>
              <a:rPr lang="fr-CA" dirty="0" err="1">
                <a:latin typeface="Aptos" panose="020B0004020202020204" pitchFamily="34" charset="0"/>
              </a:rPr>
              <a:t>Thoracic</a:t>
            </a:r>
            <a:r>
              <a:rPr lang="fr-CA" dirty="0">
                <a:latin typeface="Aptos" panose="020B0004020202020204" pitchFamily="34" charset="0"/>
              </a:rPr>
              <a:t> or </a:t>
            </a:r>
            <a:r>
              <a:rPr lang="fr-CA" dirty="0" err="1">
                <a:latin typeface="Aptos" panose="020B0004020202020204" pitchFamily="34" charset="0"/>
              </a:rPr>
              <a:t>cerebral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aneurysm</a:t>
            </a:r>
            <a:r>
              <a:rPr lang="fr-CA" dirty="0">
                <a:latin typeface="Aptos" panose="020B0004020202020204" pitchFamily="34" charset="0"/>
              </a:rPr>
              <a:t>, </a:t>
            </a:r>
            <a:r>
              <a:rPr lang="fr-CA" dirty="0" err="1">
                <a:latin typeface="Aptos" panose="020B0004020202020204" pitchFamily="34" charset="0"/>
              </a:rPr>
              <a:t>history</a:t>
            </a:r>
            <a:r>
              <a:rPr lang="fr-CA" dirty="0">
                <a:latin typeface="Aptos" panose="020B0004020202020204" pitchFamily="34" charset="0"/>
              </a:rPr>
              <a:t> of </a:t>
            </a:r>
            <a:r>
              <a:rPr lang="fr-CA" dirty="0" err="1">
                <a:latin typeface="Aptos" panose="020B0004020202020204" pitchFamily="34" charset="0"/>
              </a:rPr>
              <a:t>vascular</a:t>
            </a:r>
            <a:r>
              <a:rPr lang="fr-CA" dirty="0">
                <a:latin typeface="Aptos" panose="020B0004020202020204" pitchFamily="34" charset="0"/>
              </a:rPr>
              <a:t> dissection or </a:t>
            </a:r>
            <a:r>
              <a:rPr lang="fr-CA" dirty="0" err="1">
                <a:latin typeface="Aptos" panose="020B0004020202020204" pitchFamily="34" charset="0"/>
              </a:rPr>
              <a:t>hollow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organ</a:t>
            </a:r>
            <a:r>
              <a:rPr lang="fr-CA" dirty="0">
                <a:latin typeface="Aptos" panose="020B0004020202020204" pitchFamily="34" charset="0"/>
              </a:rPr>
              <a:t> rupture</a:t>
            </a:r>
          </a:p>
          <a:p>
            <a:r>
              <a:rPr lang="fr-CA" dirty="0" err="1">
                <a:latin typeface="Aptos" panose="020B0004020202020204" pitchFamily="34" charset="0"/>
              </a:rPr>
              <a:t>Presence</a:t>
            </a:r>
            <a:r>
              <a:rPr lang="fr-CA" dirty="0">
                <a:latin typeface="Aptos" panose="020B0004020202020204" pitchFamily="34" charset="0"/>
              </a:rPr>
              <a:t> of a positive </a:t>
            </a:r>
            <a:r>
              <a:rPr lang="fr-CA" dirty="0" err="1">
                <a:latin typeface="Aptos" panose="020B0004020202020204" pitchFamily="34" charset="0"/>
              </a:rPr>
              <a:t>family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history</a:t>
            </a:r>
            <a:r>
              <a:rPr lang="fr-CA" dirty="0">
                <a:latin typeface="Aptos" panose="020B0004020202020204" pitchFamily="34" charset="0"/>
              </a:rPr>
              <a:t> of a first-</a:t>
            </a:r>
            <a:r>
              <a:rPr lang="fr-CA" dirty="0" err="1">
                <a:latin typeface="Aptos" panose="020B0004020202020204" pitchFamily="34" charset="0"/>
              </a:rPr>
              <a:t>degree</a:t>
            </a:r>
            <a:r>
              <a:rPr lang="fr-CA" dirty="0">
                <a:latin typeface="Aptos" panose="020B0004020202020204" pitchFamily="34" charset="0"/>
              </a:rPr>
              <a:t> relative ONLY </a:t>
            </a:r>
            <a:r>
              <a:rPr lang="fr-CA" dirty="0" err="1">
                <a:latin typeface="Aptos" panose="020B0004020202020204" pitchFamily="34" charset="0"/>
              </a:rPr>
              <a:t>with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thoracic</a:t>
            </a:r>
            <a:r>
              <a:rPr lang="fr-CA" dirty="0">
                <a:latin typeface="Aptos" panose="020B0004020202020204" pitchFamily="34" charset="0"/>
              </a:rPr>
              <a:t> or </a:t>
            </a:r>
            <a:r>
              <a:rPr lang="fr-CA" dirty="0" err="1">
                <a:latin typeface="Aptos" panose="020B0004020202020204" pitchFamily="34" charset="0"/>
              </a:rPr>
              <a:t>cerebral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aneurysm</a:t>
            </a:r>
            <a:r>
              <a:rPr lang="fr-CA" dirty="0">
                <a:latin typeface="Aptos" panose="020B0004020202020204" pitchFamily="34" charset="0"/>
              </a:rPr>
              <a:t>, </a:t>
            </a:r>
            <a:r>
              <a:rPr lang="fr-CA" dirty="0" err="1">
                <a:latin typeface="Aptos" panose="020B0004020202020204" pitchFamily="34" charset="0"/>
              </a:rPr>
              <a:t>vascular</a:t>
            </a:r>
            <a:r>
              <a:rPr lang="fr-CA" dirty="0">
                <a:latin typeface="Aptos" panose="020B0004020202020204" pitchFamily="34" charset="0"/>
              </a:rPr>
              <a:t> dissection or </a:t>
            </a:r>
            <a:r>
              <a:rPr lang="fr-CA" dirty="0" err="1">
                <a:latin typeface="Aptos" panose="020B0004020202020204" pitchFamily="34" charset="0"/>
              </a:rPr>
              <a:t>hollow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organ</a:t>
            </a:r>
            <a:r>
              <a:rPr lang="fr-CA" dirty="0">
                <a:latin typeface="Aptos" panose="020B0004020202020204" pitchFamily="34" charset="0"/>
              </a:rPr>
              <a:t> rupture</a:t>
            </a:r>
          </a:p>
          <a:p>
            <a:r>
              <a:rPr lang="fr-CA" dirty="0">
                <a:latin typeface="Aptos" panose="020B0004020202020204" pitchFamily="34" charset="0"/>
              </a:rPr>
              <a:t>Close relative of the patient </a:t>
            </a:r>
            <a:r>
              <a:rPr lang="fr-CA" dirty="0" err="1">
                <a:latin typeface="Aptos" panose="020B0004020202020204" pitchFamily="34" charset="0"/>
              </a:rPr>
              <a:t>diagnosed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with</a:t>
            </a:r>
            <a:r>
              <a:rPr lang="fr-CA" dirty="0">
                <a:latin typeface="Aptos" panose="020B0004020202020204" pitchFamily="34" charset="0"/>
              </a:rPr>
              <a:t> a </a:t>
            </a:r>
            <a:r>
              <a:rPr lang="fr-CA" dirty="0" err="1">
                <a:latin typeface="Aptos" panose="020B0004020202020204" pitchFamily="34" charset="0"/>
              </a:rPr>
              <a:t>subtype</a:t>
            </a:r>
            <a:r>
              <a:rPr lang="fr-CA" dirty="0">
                <a:latin typeface="Aptos" panose="020B0004020202020204" pitchFamily="34" charset="0"/>
              </a:rPr>
              <a:t> of EDS </a:t>
            </a:r>
            <a:r>
              <a:rPr lang="fr-CA" dirty="0" err="1">
                <a:latin typeface="Aptos" panose="020B0004020202020204" pitchFamily="34" charset="0"/>
              </a:rPr>
              <a:t>other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than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hypermobile</a:t>
            </a:r>
            <a:r>
              <a:rPr lang="fr-CA" dirty="0">
                <a:latin typeface="Aptos" panose="020B0004020202020204" pitchFamily="34" charset="0"/>
              </a:rPr>
              <a:t> EDS</a:t>
            </a:r>
          </a:p>
          <a:p>
            <a:r>
              <a:rPr lang="fr-CA" dirty="0">
                <a:latin typeface="Aptos" panose="020B0004020202020204" pitchFamily="34" charset="0"/>
              </a:rPr>
              <a:t>Patient </a:t>
            </a:r>
            <a:r>
              <a:rPr lang="fr-CA" dirty="0" err="1">
                <a:latin typeface="Aptos" panose="020B0004020202020204" pitchFamily="34" charset="0"/>
              </a:rPr>
              <a:t>with</a:t>
            </a:r>
            <a:r>
              <a:rPr lang="fr-CA" dirty="0">
                <a:latin typeface="Aptos" panose="020B0004020202020204" pitchFamily="34" charset="0"/>
              </a:rPr>
              <a:t> one of the </a:t>
            </a:r>
            <a:r>
              <a:rPr lang="fr-CA" dirty="0" err="1">
                <a:latin typeface="Aptos" panose="020B0004020202020204" pitchFamily="34" charset="0"/>
              </a:rPr>
              <a:t>following</a:t>
            </a:r>
            <a:r>
              <a:rPr lang="fr-CA" dirty="0">
                <a:latin typeface="Aptos" panose="020B0004020202020204" pitchFamily="34" charset="0"/>
              </a:rPr>
              <a:t>:</a:t>
            </a:r>
          </a:p>
          <a:p>
            <a:pPr lvl="1"/>
            <a:r>
              <a:rPr lang="fr-CA" dirty="0" err="1">
                <a:latin typeface="Aptos" panose="020B0004020202020204" pitchFamily="34" charset="0"/>
              </a:rPr>
              <a:t>Translucent</a:t>
            </a:r>
            <a:r>
              <a:rPr lang="fr-CA" dirty="0">
                <a:latin typeface="Aptos" panose="020B0004020202020204" pitchFamily="34" charset="0"/>
              </a:rPr>
              <a:t> skin</a:t>
            </a:r>
          </a:p>
          <a:p>
            <a:pPr lvl="1"/>
            <a:r>
              <a:rPr lang="fr-CA" dirty="0" err="1">
                <a:latin typeface="Aptos" panose="020B0004020202020204" pitchFamily="34" charset="0"/>
              </a:rPr>
              <a:t>Atrophic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scars</a:t>
            </a:r>
            <a:endParaRPr lang="fr-CA" dirty="0">
              <a:latin typeface="Aptos" panose="020B0004020202020204" pitchFamily="34" charset="0"/>
            </a:endParaRPr>
          </a:p>
          <a:p>
            <a:pPr lvl="1"/>
            <a:r>
              <a:rPr lang="fr-CA" dirty="0" err="1">
                <a:latin typeface="Aptos" panose="020B0004020202020204" pitchFamily="34" charset="0"/>
              </a:rPr>
              <a:t>Abnormally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spaced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eyes</a:t>
            </a:r>
            <a:r>
              <a:rPr lang="fr-CA" dirty="0">
                <a:latin typeface="Aptos" panose="020B0004020202020204" pitchFamily="34" charset="0"/>
              </a:rPr>
              <a:t> (</a:t>
            </a:r>
            <a:r>
              <a:rPr lang="fr-CA" dirty="0" err="1">
                <a:latin typeface="Aptos" panose="020B0004020202020204" pitchFamily="34" charset="0"/>
              </a:rPr>
              <a:t>hypertelorism</a:t>
            </a:r>
            <a:r>
              <a:rPr lang="fr-CA" dirty="0">
                <a:latin typeface="Aptos" panose="020B0004020202020204" pitchFamily="34" charset="0"/>
              </a:rPr>
              <a:t>)</a:t>
            </a:r>
          </a:p>
          <a:p>
            <a:pPr lvl="1"/>
            <a:r>
              <a:rPr lang="fr-CA" dirty="0">
                <a:latin typeface="Aptos" panose="020B0004020202020204" pitchFamily="34" charset="0"/>
              </a:rPr>
              <a:t>A </a:t>
            </a:r>
            <a:r>
              <a:rPr lang="fr-CA" dirty="0" err="1">
                <a:latin typeface="Aptos" panose="020B0004020202020204" pitchFamily="34" charset="0"/>
              </a:rPr>
              <a:t>bifid</a:t>
            </a:r>
            <a:r>
              <a:rPr lang="fr-CA" dirty="0">
                <a:latin typeface="Aptos" panose="020B0004020202020204" pitchFamily="34" charset="0"/>
              </a:rPr>
              <a:t> uvula</a:t>
            </a:r>
          </a:p>
          <a:p>
            <a:pPr lvl="1"/>
            <a:r>
              <a:rPr lang="fr-CA" dirty="0">
                <a:latin typeface="Aptos" panose="020B0004020202020204" pitchFamily="34" charset="0"/>
              </a:rPr>
              <a:t>Pneumothorax</a:t>
            </a:r>
          </a:p>
          <a:p>
            <a:pPr lvl="1"/>
            <a:r>
              <a:rPr lang="fr-CA" dirty="0">
                <a:latin typeface="Aptos" panose="020B0004020202020204" pitchFamily="34" charset="0"/>
              </a:rPr>
              <a:t>Non-</a:t>
            </a:r>
            <a:r>
              <a:rPr lang="fr-CA" dirty="0" err="1">
                <a:latin typeface="Aptos" panose="020B0004020202020204" pitchFamily="34" charset="0"/>
              </a:rPr>
              <a:t>traumatic</a:t>
            </a:r>
            <a:r>
              <a:rPr lang="fr-CA" dirty="0">
                <a:latin typeface="Aptos" panose="020B0004020202020204" pitchFamily="34" charset="0"/>
              </a:rPr>
              <a:t> tendon ruptures</a:t>
            </a:r>
          </a:p>
          <a:p>
            <a:endParaRPr lang="fr-CA" dirty="0">
              <a:latin typeface="Aptos" panose="020B0004020202020204" pitchFamily="34" charset="0"/>
            </a:endParaRPr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BFAC8C24-F0F7-B53C-3213-836123A93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458" y="4991100"/>
            <a:ext cx="31623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604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9F455-822F-AC53-4542-D710761B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>
                <a:latin typeface="Aptos" panose="020B0004020202020204" pitchFamily="34" charset="0"/>
              </a:rPr>
              <a:t>Ressources for HCP and patients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BEB6-D030-94B7-0F19-8049A982A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CA" sz="2400" b="1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Medical</a:t>
            </a:r>
            <a:r>
              <a:rPr lang="fr-CA" sz="24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CA" sz="2400" b="1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Resources</a:t>
            </a:r>
            <a:r>
              <a:rPr lang="fr-CA" sz="24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CA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Adult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Management: “</a:t>
            </a:r>
            <a:r>
              <a:rPr lang="fr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Hypermobile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Ehlers-Danlos Syndrome”, </a:t>
            </a:r>
            <a:r>
              <a:rPr lang="fr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Genereviews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Levy H  </a:t>
            </a:r>
            <a:r>
              <a:rPr lang="fr-CA" sz="24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https://www.ncbi.nlm.nih.gov/books/NBK1279/</a:t>
            </a:r>
            <a:endParaRPr lang="en-CA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Adult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Physiotherapy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fr-CA" sz="24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https://www.ehlers-danlos.org/information/physical-therapy-for-hypermobility/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en-CA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Muldowney protocol:  </a:t>
            </a:r>
            <a:r>
              <a:rPr lang="en-US" sz="24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https://www.muldowneypt.com/ehlers-danlos-syndrome-information/</a:t>
            </a: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516A1830-0016-86AB-427A-55CC4FB9CC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458" y="4991100"/>
            <a:ext cx="31623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35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9F455-822F-AC53-4542-D710761B0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>
                <a:latin typeface="Aptos" panose="020B0004020202020204" pitchFamily="34" charset="0"/>
              </a:rPr>
              <a:t>Ressources for HCP and patients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BEB6-D030-94B7-0F19-8049A982A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CA" sz="2400" b="1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Websites and Support Groups for EDS</a:t>
            </a: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342900" lvl="0" indent="-342900">
              <a:lnSpc>
                <a:spcPct val="106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(Local) Atlantic Ehlers-Danlos Support:  </a:t>
            </a:r>
            <a:r>
              <a:rPr lang="en-US" sz="24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https://www.atlanticedssociety.ca</a:t>
            </a: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</a:p>
          <a:p>
            <a:pPr marL="342900" lvl="0" indent="-342900">
              <a:lnSpc>
                <a:spcPct val="106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Ehlers-Danlos Society: </a:t>
            </a:r>
            <a:r>
              <a:rPr lang="fr-CA" sz="24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https://www.ehlers-danlos.com/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endParaRPr lang="en-CA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6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Ehlers-Danlos Support (UK): </a:t>
            </a:r>
            <a:r>
              <a:rPr lang="fr-CA" sz="24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https://www.ehlers-danlos.org/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en-CA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6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Hypermobility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Syndromes Association: </a:t>
            </a:r>
            <a:r>
              <a:rPr lang="fr-CA" sz="2400" u="sng" dirty="0">
                <a:solidFill>
                  <a:srgbClr val="0000FF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http://hypermobility.org/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endParaRPr lang="en-CA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Genetics Research: A large donation has enabled a research study to be launched buy EDS International to try to identify the genetics basis for </a:t>
            </a:r>
            <a:r>
              <a:rPr lang="en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hEDS</a:t>
            </a: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You can register your interest and find further details at:  https://</a:t>
            </a:r>
            <a:r>
              <a:rPr lang="en-CA" sz="2400" dirty="0" err="1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www.ehlers-danlos.com</a:t>
            </a:r>
            <a:r>
              <a:rPr lang="en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/eds-global-registry/</a:t>
            </a:r>
            <a:r>
              <a:rPr lang="fr-CA" sz="2400" dirty="0">
                <a:effectLst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CA" sz="2400" dirty="0">
              <a:effectLst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CA" dirty="0">
              <a:latin typeface="Aptos" panose="020B0004020202020204" pitchFamily="34" charset="0"/>
            </a:endParaRPr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1D6D5827-03DB-A5D8-9462-FF3D5670DD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6458" y="5244015"/>
            <a:ext cx="316230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35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A8B62E-513B-5BCC-B886-3ACFF97E8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fr-CA" sz="4800" b="1">
                <a:latin typeface="Aptos" panose="020B0004020202020204" pitchFamily="34" charset="0"/>
              </a:rPr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0C316-F0B9-859F-F5FA-81AED90C92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207999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" dirty="0"/>
              <a:t>Consultations: Amgen, Pfizer, Sanofi Genzyme, Gilead, Novartis, </a:t>
            </a:r>
            <a:r>
              <a:rPr lang="en" dirty="0" err="1"/>
              <a:t>Abbvie</a:t>
            </a:r>
            <a:r>
              <a:rPr lang="en" dirty="0"/>
              <a:t>, </a:t>
            </a:r>
            <a:r>
              <a:rPr lang="en" dirty="0" err="1"/>
              <a:t>Jenssen</a:t>
            </a:r>
            <a:endParaRPr lang="en" dirty="0"/>
          </a:p>
          <a:p>
            <a:pPr marL="0" indent="0">
              <a:buNone/>
            </a:pPr>
            <a:r>
              <a:rPr lang="en" dirty="0"/>
              <a:t>Honorarium: BMS, </a:t>
            </a:r>
            <a:r>
              <a:rPr lang="en" dirty="0" err="1"/>
              <a:t>Jenssen</a:t>
            </a:r>
            <a:r>
              <a:rPr lang="en" dirty="0"/>
              <a:t>, Merck, UCB, Pfizer, Amgen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3383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D1D8088-559A-46A5-A801-CDF0B9476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83E2E96F-17F7-4C8C-BDF1-6BB90A0C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9667" y="2380868"/>
            <a:ext cx="11982332" cy="2087795"/>
            <a:chOff x="143163" y="5763486"/>
            <a:chExt cx="11982332" cy="739555"/>
          </a:xfrm>
        </p:grpSpPr>
        <p:sp>
          <p:nvSpPr>
            <p:cNvPr id="2058" name="Rectangle 2057">
              <a:extLst>
                <a:ext uri="{FF2B5EF4-FFF2-40B4-BE49-F238E27FC236}">
                  <a16:creationId xmlns:a16="http://schemas.microsoft.com/office/drawing/2014/main" id="{846BD00C-9313-4A22-94F7-3875A46C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59" name="Straight Connector 2058">
              <a:extLst>
                <a:ext uri="{FF2B5EF4-FFF2-40B4-BE49-F238E27FC236}">
                  <a16:creationId xmlns:a16="http://schemas.microsoft.com/office/drawing/2014/main" id="{1EAF30D0-AA67-427C-9938-A2C8A9B5D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61" name="Rectangle 2060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A white and green background with black text&#10;&#10;Description automatically generated">
            <a:extLst>
              <a:ext uri="{FF2B5EF4-FFF2-40B4-BE49-F238E27FC236}">
                <a16:creationId xmlns:a16="http://schemas.microsoft.com/office/drawing/2014/main" id="{D4202754-EA1A-6F9F-E095-B5B214060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704765"/>
            <a:ext cx="10628376" cy="544000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712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4C8B28-C44A-17CD-BC5A-DBA2BBD66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fr-CA" sz="4800" b="1" dirty="0" err="1">
                <a:latin typeface="Aptos" panose="020B0004020202020204" pitchFamily="34" charset="0"/>
              </a:rPr>
              <a:t>References</a:t>
            </a:r>
            <a:r>
              <a:rPr lang="fr-CA" sz="4800" b="1" dirty="0"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4B921-DFDF-82E4-FC16-D58D6FCB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882057"/>
            <a:ext cx="9941319" cy="3124658"/>
          </a:xfrm>
        </p:spPr>
        <p:txBody>
          <a:bodyPr anchor="ctr">
            <a:normAutofit/>
          </a:bodyPr>
          <a:lstStyle/>
          <a:p>
            <a:r>
              <a:rPr lang="en-CA" sz="2400" b="0" i="0" dirty="0">
                <a:effectLst/>
                <a:latin typeface="Aptos" panose="020B0004020202020204" pitchFamily="34" charset="0"/>
              </a:rPr>
              <a:t>Yew KS, </a:t>
            </a:r>
            <a:r>
              <a:rPr lang="en-CA" sz="2400" b="0" i="0" dirty="0" err="1">
                <a:effectLst/>
                <a:latin typeface="Aptos" panose="020B0004020202020204" pitchFamily="34" charset="0"/>
              </a:rPr>
              <a:t>Kamps</a:t>
            </a:r>
            <a:r>
              <a:rPr lang="en-CA" sz="2400" b="0" i="0" dirty="0">
                <a:effectLst/>
                <a:latin typeface="Aptos" panose="020B0004020202020204" pitchFamily="34" charset="0"/>
              </a:rPr>
              <a:t>-Schmitt KA, </a:t>
            </a:r>
            <a:r>
              <a:rPr lang="en-CA" sz="2400" b="0" i="0" dirty="0" err="1">
                <a:effectLst/>
                <a:latin typeface="Aptos" panose="020B0004020202020204" pitchFamily="34" charset="0"/>
              </a:rPr>
              <a:t>Borge</a:t>
            </a:r>
            <a:r>
              <a:rPr lang="en-CA" sz="2400" b="0" i="0" dirty="0">
                <a:effectLst/>
                <a:latin typeface="Aptos" panose="020B0004020202020204" pitchFamily="34" charset="0"/>
              </a:rPr>
              <a:t> R. Hypermobile Ehlers-Danlos Syndrome and Hypermobility Spectrum Disorders. Am Fam Physician. 2021 Apr 15;103(8):481-492. PMID: 33856167.</a:t>
            </a:r>
          </a:p>
          <a:p>
            <a:r>
              <a:rPr lang="en-CA" sz="2400" b="0" i="0" dirty="0">
                <a:effectLst/>
                <a:latin typeface="Aptos" panose="020B0004020202020204" pitchFamily="34" charset="0"/>
              </a:rPr>
              <a:t>Malfait, F., </a:t>
            </a:r>
            <a:r>
              <a:rPr lang="en-CA" sz="2400" b="0" i="0" dirty="0" err="1">
                <a:effectLst/>
                <a:latin typeface="Aptos" panose="020B0004020202020204" pitchFamily="34" charset="0"/>
              </a:rPr>
              <a:t>Castori</a:t>
            </a:r>
            <a:r>
              <a:rPr lang="en-CA" sz="2400" b="0" i="0" dirty="0">
                <a:effectLst/>
                <a:latin typeface="Aptos" panose="020B0004020202020204" pitchFamily="34" charset="0"/>
              </a:rPr>
              <a:t>, M., </a:t>
            </a:r>
            <a:r>
              <a:rPr lang="en-CA" sz="2400" b="0" i="0" dirty="0" err="1">
                <a:effectLst/>
                <a:latin typeface="Aptos" panose="020B0004020202020204" pitchFamily="34" charset="0"/>
              </a:rPr>
              <a:t>Francomano</a:t>
            </a:r>
            <a:r>
              <a:rPr lang="en-CA" sz="2400" b="0" i="0" dirty="0">
                <a:effectLst/>
                <a:latin typeface="Aptos" panose="020B0004020202020204" pitchFamily="34" charset="0"/>
              </a:rPr>
              <a:t>, C.A. </a:t>
            </a:r>
            <a:r>
              <a:rPr lang="en-CA" sz="2400" b="0" i="1" dirty="0">
                <a:effectLst/>
                <a:latin typeface="Aptos" panose="020B0004020202020204" pitchFamily="34" charset="0"/>
              </a:rPr>
              <a:t>et al.</a:t>
            </a:r>
            <a:r>
              <a:rPr lang="en-CA" sz="2400" b="0" i="0" dirty="0">
                <a:effectLst/>
                <a:latin typeface="Aptos" panose="020B0004020202020204" pitchFamily="34" charset="0"/>
              </a:rPr>
              <a:t> The Ehlers–Danlos syndromes. </a:t>
            </a:r>
            <a:r>
              <a:rPr lang="en-CA" sz="2400" b="0" i="1" dirty="0">
                <a:effectLst/>
                <a:latin typeface="Aptos" panose="020B0004020202020204" pitchFamily="34" charset="0"/>
              </a:rPr>
              <a:t>Nat Rev Dis Primers</a:t>
            </a:r>
            <a:r>
              <a:rPr lang="en-CA" sz="2400" b="0" i="0" dirty="0">
                <a:effectLst/>
                <a:latin typeface="Aptos" panose="020B0004020202020204" pitchFamily="34" charset="0"/>
              </a:rPr>
              <a:t> </a:t>
            </a:r>
            <a:r>
              <a:rPr lang="en-CA" sz="2400" b="1" i="0" dirty="0">
                <a:effectLst/>
                <a:latin typeface="Aptos" panose="020B0004020202020204" pitchFamily="34" charset="0"/>
              </a:rPr>
              <a:t>6</a:t>
            </a:r>
            <a:r>
              <a:rPr lang="en-CA" sz="2400" b="0" i="0" dirty="0">
                <a:effectLst/>
                <a:latin typeface="Aptos" panose="020B0004020202020204" pitchFamily="34" charset="0"/>
              </a:rPr>
              <a:t>, 64 (2020). </a:t>
            </a:r>
          </a:p>
          <a:p>
            <a:r>
              <a:rPr lang="fr-CA" sz="2400" dirty="0">
                <a:latin typeface="Aptos" panose="020B0004020202020204" pitchFamily="34" charset="0"/>
              </a:rPr>
              <a:t>https://</a:t>
            </a:r>
            <a:r>
              <a:rPr lang="fr-CA" sz="2400" dirty="0" err="1">
                <a:latin typeface="Aptos" panose="020B0004020202020204" pitchFamily="34" charset="0"/>
              </a:rPr>
              <a:t>www.ehlers-danlos.com</a:t>
            </a:r>
            <a:r>
              <a:rPr lang="fr-CA" sz="2400" dirty="0">
                <a:latin typeface="Aptos" panose="020B0004020202020204" pitchFamily="34" charset="0"/>
              </a:rPr>
              <a:t>/</a:t>
            </a:r>
            <a:r>
              <a:rPr lang="fr-CA" sz="2400" dirty="0" err="1">
                <a:latin typeface="Aptos" panose="020B0004020202020204" pitchFamily="34" charset="0"/>
              </a:rPr>
              <a:t>heds</a:t>
            </a:r>
            <a:r>
              <a:rPr lang="fr-CA" sz="2400" dirty="0">
                <a:latin typeface="Aptos" panose="020B0004020202020204" pitchFamily="34" charset="0"/>
              </a:rPr>
              <a:t>-diagnostic-checklist/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33096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81EB3-5D78-9041-59BA-7ACD564B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Aptos" panose="020B0004020202020204" pitchFamily="34" charset="0"/>
              </a:rPr>
              <a:t>Key point #1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ADCE-6B5C-9969-2AC7-9266E2DA3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>
                <a:latin typeface="Aptos" panose="020B0004020202020204" pitchFamily="34" charset="0"/>
              </a:rPr>
              <a:t>Even </a:t>
            </a:r>
            <a:r>
              <a:rPr lang="fr-CA" dirty="0" err="1">
                <a:latin typeface="Aptos" panose="020B0004020202020204" pitchFamily="34" charset="0"/>
              </a:rPr>
              <a:t>though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genetic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CTDs</a:t>
            </a:r>
            <a:r>
              <a:rPr lang="fr-CA" dirty="0">
                <a:latin typeface="Aptos" panose="020B0004020202020204" pitchFamily="34" charset="0"/>
              </a:rPr>
              <a:t> and auto-immune </a:t>
            </a:r>
            <a:r>
              <a:rPr lang="fr-CA" dirty="0" err="1">
                <a:latin typeface="Aptos" panose="020B0004020202020204" pitchFamily="34" charset="0"/>
              </a:rPr>
              <a:t>CTDs</a:t>
            </a:r>
            <a:r>
              <a:rPr lang="fr-CA" dirty="0">
                <a:latin typeface="Aptos" panose="020B0004020202020204" pitchFamily="34" charset="0"/>
              </a:rPr>
              <a:t> are </a:t>
            </a:r>
            <a:r>
              <a:rPr lang="fr-CA" dirty="0" err="1">
                <a:latin typeface="Aptos" panose="020B0004020202020204" pitchFamily="34" charset="0"/>
              </a:rPr>
              <a:t>both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called</a:t>
            </a:r>
            <a:r>
              <a:rPr lang="fr-CA" dirty="0">
                <a:latin typeface="Aptos" panose="020B0004020202020204" pitchFamily="34" charset="0"/>
              </a:rPr>
              <a:t> connective tissue </a:t>
            </a:r>
            <a:r>
              <a:rPr lang="fr-CA" dirty="0" err="1">
                <a:latin typeface="Aptos" panose="020B0004020202020204" pitchFamily="34" charset="0"/>
              </a:rPr>
              <a:t>diseases</a:t>
            </a:r>
            <a:r>
              <a:rPr lang="fr-CA" dirty="0">
                <a:latin typeface="Aptos" panose="020B0004020202020204" pitchFamily="34" charset="0"/>
              </a:rPr>
              <a:t>, </a:t>
            </a:r>
            <a:r>
              <a:rPr lang="fr-CA" dirty="0" err="1">
                <a:latin typeface="Aptos" panose="020B0004020202020204" pitchFamily="34" charset="0"/>
              </a:rPr>
              <a:t>they</a:t>
            </a:r>
            <a:r>
              <a:rPr lang="fr-CA" dirty="0">
                <a:latin typeface="Aptos" panose="020B0004020202020204" pitchFamily="34" charset="0"/>
              </a:rPr>
              <a:t> have NOTHING to do </a:t>
            </a:r>
            <a:r>
              <a:rPr lang="fr-CA" dirty="0" err="1">
                <a:latin typeface="Aptos" panose="020B0004020202020204" pitchFamily="34" charset="0"/>
              </a:rPr>
              <a:t>with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each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other</a:t>
            </a:r>
            <a:r>
              <a:rPr lang="fr-CA" dirty="0">
                <a:latin typeface="Aptos" panose="020B0004020202020204" pitchFamily="34" charset="0"/>
              </a:rPr>
              <a:t>.</a:t>
            </a:r>
          </a:p>
          <a:p>
            <a:endParaRPr lang="fr-CA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r-CA" dirty="0">
                <a:latin typeface="Aptos" panose="020B0004020202020204" pitchFamily="34" charset="0"/>
              </a:rPr>
              <a:t>That </a:t>
            </a:r>
            <a:r>
              <a:rPr lang="fr-CA" dirty="0" err="1">
                <a:latin typeface="Aptos" panose="020B0004020202020204" pitchFamily="34" charset="0"/>
              </a:rPr>
              <a:t>means</a:t>
            </a:r>
            <a:r>
              <a:rPr lang="fr-CA" dirty="0">
                <a:latin typeface="Aptos" panose="020B0004020202020204" pitchFamily="34" charset="0"/>
              </a:rPr>
              <a:t>…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A33C314-2040-D0BC-05E7-EF1D068C7743}"/>
              </a:ext>
            </a:extLst>
          </p:cNvPr>
          <p:cNvCxnSpPr>
            <a:cxnSpLocks/>
          </p:cNvCxnSpPr>
          <p:nvPr/>
        </p:nvCxnSpPr>
        <p:spPr>
          <a:xfrm flipV="1">
            <a:off x="4070701" y="1126435"/>
            <a:ext cx="727840" cy="564253"/>
          </a:xfrm>
          <a:prstGeom prst="straightConnector1">
            <a:avLst/>
          </a:prstGeom>
          <a:ln w="793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EC4B919-1391-DBA4-941D-CE0632E1E3BE}"/>
              </a:ext>
            </a:extLst>
          </p:cNvPr>
          <p:cNvCxnSpPr>
            <a:cxnSpLocks/>
          </p:cNvCxnSpPr>
          <p:nvPr/>
        </p:nvCxnSpPr>
        <p:spPr>
          <a:xfrm flipV="1">
            <a:off x="7381460" y="1132683"/>
            <a:ext cx="727840" cy="564253"/>
          </a:xfrm>
          <a:prstGeom prst="straightConnector1">
            <a:avLst/>
          </a:prstGeom>
          <a:ln w="793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AB46AABD-4AE6-3379-895A-3F9C53F37866}"/>
              </a:ext>
            </a:extLst>
          </p:cNvPr>
          <p:cNvSpPr txBox="1"/>
          <p:nvPr/>
        </p:nvSpPr>
        <p:spPr>
          <a:xfrm>
            <a:off x="4719029" y="637124"/>
            <a:ext cx="1997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latin typeface="Aptos" panose="020B0004020202020204" pitchFamily="34" charset="0"/>
              </a:rPr>
              <a:t>e.g. Ehlers-Danlos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B84CCF-6279-BA96-9E76-28A6EB35EAE2}"/>
              </a:ext>
            </a:extLst>
          </p:cNvPr>
          <p:cNvSpPr txBox="1"/>
          <p:nvPr/>
        </p:nvSpPr>
        <p:spPr>
          <a:xfrm>
            <a:off x="7421216" y="650376"/>
            <a:ext cx="1203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>
                <a:latin typeface="Aptos" panose="020B0004020202020204" pitchFamily="34" charset="0"/>
              </a:rPr>
              <a:t>e.g. Lupus</a:t>
            </a:r>
          </a:p>
        </p:txBody>
      </p:sp>
    </p:spTree>
    <p:extLst>
      <p:ext uri="{BB962C8B-B14F-4D97-AF65-F5344CB8AC3E}">
        <p14:creationId xmlns:p14="http://schemas.microsoft.com/office/powerpoint/2010/main" val="20258467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81EB3-5D78-9041-59BA-7ACD564B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Aptos" panose="020B0004020202020204" pitchFamily="34" charset="0"/>
              </a:rPr>
              <a:t>Key point #1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ADCE-6B5C-9969-2AC7-9266E2DA3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A" dirty="0">
                <a:latin typeface="Aptos" panose="020B0004020202020204" pitchFamily="34" charset="0"/>
              </a:rPr>
              <a:t>Even </a:t>
            </a:r>
            <a:r>
              <a:rPr lang="fr-CA" dirty="0" err="1">
                <a:latin typeface="Aptos" panose="020B0004020202020204" pitchFamily="34" charset="0"/>
              </a:rPr>
              <a:t>though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genetic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CTDs</a:t>
            </a:r>
            <a:r>
              <a:rPr lang="fr-CA" dirty="0">
                <a:latin typeface="Aptos" panose="020B0004020202020204" pitchFamily="34" charset="0"/>
              </a:rPr>
              <a:t> and auto-immune </a:t>
            </a:r>
            <a:r>
              <a:rPr lang="fr-CA" dirty="0" err="1">
                <a:latin typeface="Aptos" panose="020B0004020202020204" pitchFamily="34" charset="0"/>
              </a:rPr>
              <a:t>CTDs</a:t>
            </a:r>
            <a:r>
              <a:rPr lang="fr-CA" dirty="0">
                <a:latin typeface="Aptos" panose="020B0004020202020204" pitchFamily="34" charset="0"/>
              </a:rPr>
              <a:t> are </a:t>
            </a:r>
            <a:r>
              <a:rPr lang="fr-CA" dirty="0" err="1">
                <a:latin typeface="Aptos" panose="020B0004020202020204" pitchFamily="34" charset="0"/>
              </a:rPr>
              <a:t>both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called</a:t>
            </a:r>
            <a:r>
              <a:rPr lang="fr-CA" dirty="0">
                <a:latin typeface="Aptos" panose="020B0004020202020204" pitchFamily="34" charset="0"/>
              </a:rPr>
              <a:t> connective tissue </a:t>
            </a:r>
            <a:r>
              <a:rPr lang="fr-CA" dirty="0" err="1">
                <a:latin typeface="Aptos" panose="020B0004020202020204" pitchFamily="34" charset="0"/>
              </a:rPr>
              <a:t>diseases</a:t>
            </a:r>
            <a:r>
              <a:rPr lang="fr-CA" dirty="0">
                <a:latin typeface="Aptos" panose="020B0004020202020204" pitchFamily="34" charset="0"/>
              </a:rPr>
              <a:t>, </a:t>
            </a:r>
            <a:r>
              <a:rPr lang="fr-CA" dirty="0" err="1">
                <a:latin typeface="Aptos" panose="020B0004020202020204" pitchFamily="34" charset="0"/>
              </a:rPr>
              <a:t>they</a:t>
            </a:r>
            <a:r>
              <a:rPr lang="fr-CA" dirty="0">
                <a:latin typeface="Aptos" panose="020B0004020202020204" pitchFamily="34" charset="0"/>
              </a:rPr>
              <a:t> have NOTHING to do </a:t>
            </a:r>
            <a:r>
              <a:rPr lang="fr-CA" dirty="0" err="1">
                <a:latin typeface="Aptos" panose="020B0004020202020204" pitchFamily="34" charset="0"/>
              </a:rPr>
              <a:t>with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each</a:t>
            </a:r>
            <a:r>
              <a:rPr lang="fr-CA" dirty="0">
                <a:latin typeface="Aptos" panose="020B0004020202020204" pitchFamily="34" charset="0"/>
              </a:rPr>
              <a:t> </a:t>
            </a:r>
            <a:r>
              <a:rPr lang="fr-CA" dirty="0" err="1">
                <a:latin typeface="Aptos" panose="020B0004020202020204" pitchFamily="34" charset="0"/>
              </a:rPr>
              <a:t>other</a:t>
            </a:r>
            <a:r>
              <a:rPr lang="fr-CA" dirty="0">
                <a:latin typeface="Aptos" panose="020B0004020202020204" pitchFamily="34" charset="0"/>
              </a:rPr>
              <a:t>.</a:t>
            </a:r>
          </a:p>
          <a:p>
            <a:endParaRPr lang="fr-CA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fr-CA" dirty="0">
                <a:latin typeface="Aptos" panose="020B0004020202020204" pitchFamily="34" charset="0"/>
              </a:rPr>
              <a:t>That </a:t>
            </a:r>
            <a:r>
              <a:rPr lang="fr-CA" dirty="0" err="1">
                <a:latin typeface="Aptos" panose="020B0004020202020204" pitchFamily="34" charset="0"/>
              </a:rPr>
              <a:t>means</a:t>
            </a:r>
            <a:r>
              <a:rPr lang="fr-CA" dirty="0">
                <a:latin typeface="Aptos" panose="020B0004020202020204" pitchFamily="34" charset="0"/>
              </a:rPr>
              <a:t>… </a:t>
            </a:r>
            <a:r>
              <a:rPr lang="fr-CA" b="1" u="sng" dirty="0">
                <a:solidFill>
                  <a:srgbClr val="FFB400"/>
                </a:solidFill>
                <a:latin typeface="Aptos" panose="020B0004020202020204" pitchFamily="34" charset="0"/>
              </a:rPr>
              <a:t>do NOT </a:t>
            </a:r>
            <a:r>
              <a:rPr lang="fr-CA" b="1" u="sng" dirty="0" err="1">
                <a:solidFill>
                  <a:srgbClr val="FFB400"/>
                </a:solidFill>
                <a:latin typeface="Aptos" panose="020B0004020202020204" pitchFamily="34" charset="0"/>
              </a:rPr>
              <a:t>order</a:t>
            </a:r>
            <a:r>
              <a:rPr lang="fr-CA" b="1" u="sng" dirty="0">
                <a:solidFill>
                  <a:srgbClr val="FFB400"/>
                </a:solidFill>
                <a:latin typeface="Aptos" panose="020B0004020202020204" pitchFamily="34" charset="0"/>
              </a:rPr>
              <a:t> an ANA if </a:t>
            </a:r>
            <a:r>
              <a:rPr lang="fr-CA" b="1" u="sng" dirty="0" err="1">
                <a:solidFill>
                  <a:srgbClr val="FFB400"/>
                </a:solidFill>
                <a:latin typeface="Aptos" panose="020B0004020202020204" pitchFamily="34" charset="0"/>
              </a:rPr>
              <a:t>you</a:t>
            </a:r>
            <a:r>
              <a:rPr lang="fr-CA" b="1" u="sng" dirty="0">
                <a:solidFill>
                  <a:srgbClr val="FFB400"/>
                </a:solidFill>
                <a:latin typeface="Aptos" panose="020B0004020202020204" pitchFamily="34" charset="0"/>
              </a:rPr>
              <a:t> suspect Ehlers-Danlos! </a:t>
            </a:r>
          </a:p>
        </p:txBody>
      </p:sp>
    </p:spTree>
    <p:extLst>
      <p:ext uri="{BB962C8B-B14F-4D97-AF65-F5344CB8AC3E}">
        <p14:creationId xmlns:p14="http://schemas.microsoft.com/office/powerpoint/2010/main" val="296198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81EB3-5D78-9041-59BA-7ACD564B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Aptos" panose="020B0004020202020204" pitchFamily="34" charset="0"/>
              </a:rPr>
              <a:t>Key point #2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ADCE-6B5C-9969-2AC7-9266E2DA3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>
                <a:latin typeface="Aptos" panose="020B0004020202020204" pitchFamily="34" charset="0"/>
              </a:rPr>
              <a:t>Hypermobile EDS is by far the </a:t>
            </a:r>
            <a:r>
              <a:rPr lang="en-CA" b="1" dirty="0">
                <a:latin typeface="Aptos" panose="020B0004020202020204" pitchFamily="34" charset="0"/>
              </a:rPr>
              <a:t>most common subtype of EDS (80-90%)</a:t>
            </a:r>
            <a:endParaRPr lang="en-CA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CA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CA" dirty="0">
                <a:latin typeface="Aptos" panose="020B0004020202020204" pitchFamily="34" charset="0"/>
              </a:rPr>
              <a:t>The exact percentage is </a:t>
            </a:r>
            <a:r>
              <a:rPr lang="en-CA" b="1" dirty="0">
                <a:latin typeface="Aptos" panose="020B0004020202020204" pitchFamily="34" charset="0"/>
              </a:rPr>
              <a:t>estimated</a:t>
            </a:r>
            <a:r>
              <a:rPr lang="en-CA" dirty="0">
                <a:latin typeface="Aptos" panose="020B0004020202020204" pitchFamily="34" charset="0"/>
              </a:rPr>
              <a:t>, because: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There is </a:t>
            </a:r>
            <a:r>
              <a:rPr lang="en-CA" b="1" dirty="0">
                <a:latin typeface="Aptos" panose="020B0004020202020204" pitchFamily="34" charset="0"/>
              </a:rPr>
              <a:t>no confirmatory genetic test</a:t>
            </a:r>
            <a:endParaRPr lang="en-CA" dirty="0">
              <a:latin typeface="Aptos" panose="020B00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Diagnosis is </a:t>
            </a:r>
            <a:r>
              <a:rPr lang="en-CA" b="1" dirty="0">
                <a:latin typeface="Aptos" panose="020B0004020202020204" pitchFamily="34" charset="0"/>
              </a:rPr>
              <a:t>clinical</a:t>
            </a:r>
            <a:endParaRPr lang="en-CA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846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81EB3-5D78-9041-59BA-7ACD564B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Aptos" panose="020B0004020202020204" pitchFamily="34" charset="0"/>
              </a:rPr>
              <a:t>Key point #3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ADCE-6B5C-9969-2AC7-9266E2DA3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>
                <a:latin typeface="Aptos" panose="020B0004020202020204" pitchFamily="34" charset="0"/>
              </a:rPr>
              <a:t>The key clinical priority is to exclude rarer EDS subtypes (e.g., vascular EDS) and other genetic connective tissue disorders (e.g., Marfan, </a:t>
            </a:r>
            <a:r>
              <a:rPr lang="en-CA" dirty="0" err="1">
                <a:latin typeface="Aptos" panose="020B0004020202020204" pitchFamily="34" charset="0"/>
              </a:rPr>
              <a:t>Loeys</a:t>
            </a:r>
            <a:r>
              <a:rPr lang="en-CA" dirty="0">
                <a:latin typeface="Aptos" panose="020B0004020202020204" pitchFamily="34" charset="0"/>
              </a:rPr>
              <a:t>-Dietz), which can have life- or organ-threatening complications.</a:t>
            </a:r>
            <a:br>
              <a:rPr lang="en-CA" dirty="0">
                <a:latin typeface="Aptos" panose="020B0004020202020204" pitchFamily="34" charset="0"/>
              </a:rPr>
            </a:br>
            <a:endParaRPr lang="en-CA" dirty="0"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en-CA" dirty="0">
                <a:latin typeface="Aptos" panose="020B0004020202020204" pitchFamily="34" charset="0"/>
              </a:rPr>
              <a:t>In contrast, </a:t>
            </a:r>
            <a:r>
              <a:rPr lang="en-CA" dirty="0" err="1">
                <a:latin typeface="Aptos" panose="020B0004020202020204" pitchFamily="34" charset="0"/>
              </a:rPr>
              <a:t>hEDS</a:t>
            </a:r>
            <a:r>
              <a:rPr lang="en-CA" dirty="0">
                <a:latin typeface="Aptos" panose="020B0004020202020204" pitchFamily="34" charset="0"/>
              </a:rPr>
              <a:t> is not life-threatening but can cause significant chronic pain and disability.</a:t>
            </a:r>
          </a:p>
        </p:txBody>
      </p:sp>
    </p:spTree>
    <p:extLst>
      <p:ext uri="{BB962C8B-B14F-4D97-AF65-F5344CB8AC3E}">
        <p14:creationId xmlns:p14="http://schemas.microsoft.com/office/powerpoint/2010/main" val="8693417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81EB3-5D78-9041-59BA-7ACD564B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Aptos" panose="020B0004020202020204" pitchFamily="34" charset="0"/>
              </a:rPr>
              <a:t>Key point #4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ADCE-6B5C-9969-2AC7-9266E2DA3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>
                <a:latin typeface="Aptos" panose="020B0004020202020204" pitchFamily="34" charset="0"/>
              </a:rPr>
              <a:t>Chronic pain and fatigue are extremely common with EDS (especially </a:t>
            </a:r>
            <a:r>
              <a:rPr lang="en-CA" b="1" dirty="0" err="1">
                <a:latin typeface="Aptos" panose="020B0004020202020204" pitchFamily="34" charset="0"/>
              </a:rPr>
              <a:t>hEDS</a:t>
            </a:r>
            <a:r>
              <a:rPr lang="en-CA" b="1" dirty="0">
                <a:latin typeface="Aptos" panose="020B0004020202020204" pitchFamily="34" charset="0"/>
              </a:rPr>
              <a:t>)—and often multifactorial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Pain is not just “joint instability”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Associated central sensitization (fibromyalgia) is very common </a:t>
            </a:r>
          </a:p>
        </p:txBody>
      </p:sp>
    </p:spTree>
    <p:extLst>
      <p:ext uri="{BB962C8B-B14F-4D97-AF65-F5344CB8AC3E}">
        <p14:creationId xmlns:p14="http://schemas.microsoft.com/office/powerpoint/2010/main" val="1882528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81EB3-5D78-9041-59BA-7ACD564B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latin typeface="Aptos" panose="020B0004020202020204" pitchFamily="34" charset="0"/>
              </a:rPr>
              <a:t>Key point #5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0ADCE-6B5C-9969-2AC7-9266E2DA3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>
                <a:latin typeface="Aptos" panose="020B0004020202020204" pitchFamily="34" charset="0"/>
              </a:rPr>
              <a:t>Physiotherapy is the cornerstone of management of hypermobility and pain in EDS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Focus 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b="1" dirty="0">
                <a:latin typeface="Aptos" panose="020B0004020202020204" pitchFamily="34" charset="0"/>
              </a:rPr>
              <a:t>Stabilization &gt; flexibility</a:t>
            </a:r>
            <a:endParaRPr lang="en-CA" dirty="0">
              <a:latin typeface="Aptos" panose="020B00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Proprioception training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Gradual strengthening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Avoid: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>
                <a:latin typeface="Aptos" panose="020B0004020202020204" pitchFamily="34" charset="0"/>
              </a:rPr>
              <a:t>Overstretching (often worsens symptoms)</a:t>
            </a:r>
          </a:p>
        </p:txBody>
      </p:sp>
    </p:spTree>
    <p:extLst>
      <p:ext uri="{BB962C8B-B14F-4D97-AF65-F5344CB8AC3E}">
        <p14:creationId xmlns:p14="http://schemas.microsoft.com/office/powerpoint/2010/main" val="368039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1EDF-BB60-CA80-141A-C6DAAFFE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>
                <a:latin typeface="Aptos" panose="020B0004020202020204" pitchFamily="34" charset="0"/>
              </a:rPr>
              <a:t>Connective tissue </a:t>
            </a:r>
            <a:r>
              <a:rPr lang="fr-CA" b="1" dirty="0" err="1">
                <a:latin typeface="Aptos" panose="020B0004020202020204" pitchFamily="34" charset="0"/>
              </a:rPr>
              <a:t>diseases</a:t>
            </a:r>
            <a:r>
              <a:rPr lang="fr-CA" b="1" dirty="0"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870EA-AF13-D9F4-9E51-D7122B8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ctr">
              <a:buNone/>
            </a:pPr>
            <a:r>
              <a:rPr lang="en-CA" b="1" dirty="0">
                <a:latin typeface="Aptos" panose="020B0004020202020204" pitchFamily="34" charset="0"/>
              </a:rPr>
              <a:t>Auto-immune CTDs</a:t>
            </a:r>
          </a:p>
          <a:p>
            <a:pPr marL="0" indent="0" algn="ctr">
              <a:buNone/>
            </a:pPr>
            <a:endParaRPr lang="en-CA" sz="1400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Rheumatoid arthritis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Lupus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Systemic sclerosis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Sjogren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Myositis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MCTD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UCTD</a:t>
            </a:r>
          </a:p>
          <a:p>
            <a:pPr marL="0" indent="0" algn="ctr">
              <a:buNone/>
            </a:pPr>
            <a:endParaRPr lang="en-CA" sz="2000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CA" b="1" dirty="0">
                <a:latin typeface="Aptos" panose="020B0004020202020204" pitchFamily="34" charset="0"/>
              </a:rPr>
              <a:t>Genetic connective </a:t>
            </a:r>
          </a:p>
          <a:p>
            <a:pPr marL="0" indent="0" algn="ctr">
              <a:buNone/>
            </a:pPr>
            <a:r>
              <a:rPr lang="en-CA" b="1" dirty="0">
                <a:latin typeface="Aptos" panose="020B0004020202020204" pitchFamily="34" charset="0"/>
              </a:rPr>
              <a:t>tissue disorders </a:t>
            </a:r>
          </a:p>
          <a:p>
            <a:pPr marL="0" indent="0" algn="ctr">
              <a:buNone/>
            </a:pPr>
            <a:endParaRPr lang="en-CA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Marfan syndrome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Ehlers-Danlos syndrome</a:t>
            </a:r>
          </a:p>
          <a:p>
            <a:pPr marL="0" indent="0" algn="ctr">
              <a:buNone/>
            </a:pPr>
            <a:r>
              <a:rPr lang="en-CA" sz="2000" dirty="0" err="1">
                <a:latin typeface="Aptos" panose="020B0004020202020204" pitchFamily="34" charset="0"/>
              </a:rPr>
              <a:t>Loeys</a:t>
            </a:r>
            <a:r>
              <a:rPr lang="en-CA" sz="2000" dirty="0">
                <a:latin typeface="Aptos" panose="020B0004020202020204" pitchFamily="34" charset="0"/>
              </a:rPr>
              <a:t>-Dietz syndrome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D96DC4-007A-4D1C-C4AF-C2C712E3B0EE}"/>
              </a:ext>
            </a:extLst>
          </p:cNvPr>
          <p:cNvSpPr/>
          <p:nvPr/>
        </p:nvSpPr>
        <p:spPr>
          <a:xfrm>
            <a:off x="6096000" y="1825626"/>
            <a:ext cx="257178" cy="35893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1508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1EDF-BB60-CA80-141A-C6DAAFFE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b="1" dirty="0">
                <a:latin typeface="Aptos" panose="020B0004020202020204" pitchFamily="34" charset="0"/>
              </a:rPr>
              <a:t>Connective tissue </a:t>
            </a:r>
            <a:r>
              <a:rPr lang="fr-CA" b="1" dirty="0" err="1">
                <a:latin typeface="Aptos" panose="020B0004020202020204" pitchFamily="34" charset="0"/>
              </a:rPr>
              <a:t>diseases</a:t>
            </a:r>
            <a:r>
              <a:rPr lang="fr-CA" b="1" dirty="0"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870EA-AF13-D9F4-9E51-D7122B8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 algn="ctr">
              <a:buNone/>
            </a:pPr>
            <a:r>
              <a:rPr lang="en-CA" dirty="0">
                <a:latin typeface="Aptos" panose="020B0004020202020204" pitchFamily="34" charset="0"/>
              </a:rPr>
              <a:t>Auto-immune CTDs</a:t>
            </a:r>
          </a:p>
          <a:p>
            <a:pPr marL="0" indent="0" algn="ctr">
              <a:buNone/>
            </a:pPr>
            <a:endParaRPr lang="en-CA" sz="1400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RA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Lupus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Systemic sclerosis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Sjogren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Myositis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MCTD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UCTD</a:t>
            </a:r>
          </a:p>
          <a:p>
            <a:pPr marL="0" indent="0" algn="ctr">
              <a:buNone/>
            </a:pPr>
            <a:endParaRPr lang="en-CA" sz="2000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CA" dirty="0">
                <a:latin typeface="Aptos" panose="020B0004020202020204" pitchFamily="34" charset="0"/>
              </a:rPr>
              <a:t>Genetic connective </a:t>
            </a:r>
          </a:p>
          <a:p>
            <a:pPr marL="0" indent="0" algn="ctr">
              <a:buNone/>
            </a:pPr>
            <a:r>
              <a:rPr lang="en-CA" dirty="0">
                <a:latin typeface="Aptos" panose="020B0004020202020204" pitchFamily="34" charset="0"/>
              </a:rPr>
              <a:t>tissue disorders </a:t>
            </a:r>
          </a:p>
          <a:p>
            <a:pPr marL="0" indent="0" algn="ctr">
              <a:buNone/>
            </a:pPr>
            <a:endParaRPr lang="en-CA" dirty="0">
              <a:latin typeface="Aptos" panose="020B0004020202020204" pitchFamily="34" charset="0"/>
            </a:endParaRP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Marfan syndrome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Ehlers-Danlos syndrome</a:t>
            </a:r>
          </a:p>
          <a:p>
            <a:pPr marL="0" indent="0" algn="ctr">
              <a:buNone/>
            </a:pPr>
            <a:r>
              <a:rPr lang="en-CA" sz="2000" dirty="0" err="1">
                <a:latin typeface="Aptos" panose="020B0004020202020204" pitchFamily="34" charset="0"/>
              </a:rPr>
              <a:t>Loeys</a:t>
            </a:r>
            <a:r>
              <a:rPr lang="en-CA" sz="2000" dirty="0">
                <a:latin typeface="Aptos" panose="020B0004020202020204" pitchFamily="34" charset="0"/>
              </a:rPr>
              <a:t>-Dietz syndrome</a:t>
            </a:r>
          </a:p>
          <a:p>
            <a:pPr marL="0" indent="0" algn="ctr">
              <a:buNone/>
            </a:pPr>
            <a:r>
              <a:rPr lang="en-CA" sz="2000" dirty="0">
                <a:latin typeface="Aptos" panose="020B0004020202020204" pitchFamily="34" charset="0"/>
              </a:rPr>
              <a:t>…</a:t>
            </a:r>
          </a:p>
        </p:txBody>
      </p:sp>
      <p:sp>
        <p:nvSpPr>
          <p:cNvPr id="4" name="&quot;No&quot; Symbol 3">
            <a:extLst>
              <a:ext uri="{FF2B5EF4-FFF2-40B4-BE49-F238E27FC236}">
                <a16:creationId xmlns:a16="http://schemas.microsoft.com/office/drawing/2014/main" id="{4FB33BE0-5042-388C-527A-875855621291}"/>
              </a:ext>
            </a:extLst>
          </p:cNvPr>
          <p:cNvSpPr/>
          <p:nvPr/>
        </p:nvSpPr>
        <p:spPr>
          <a:xfrm>
            <a:off x="2301766" y="2626113"/>
            <a:ext cx="2669627" cy="2753710"/>
          </a:xfrm>
          <a:prstGeom prst="noSmoking">
            <a:avLst>
              <a:gd name="adj" fmla="val 12324"/>
            </a:avLst>
          </a:prstGeom>
          <a:solidFill>
            <a:srgbClr val="FF0000">
              <a:alpha val="5016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1904F4-23E2-E9DF-61B2-47183596672A}"/>
              </a:ext>
            </a:extLst>
          </p:cNvPr>
          <p:cNvSpPr/>
          <p:nvPr/>
        </p:nvSpPr>
        <p:spPr>
          <a:xfrm>
            <a:off x="7156174" y="3734219"/>
            <a:ext cx="3220278" cy="397565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F43A77-4434-290A-DFE8-5190ADF3BB52}"/>
              </a:ext>
            </a:extLst>
          </p:cNvPr>
          <p:cNvSpPr/>
          <p:nvPr/>
        </p:nvSpPr>
        <p:spPr>
          <a:xfrm>
            <a:off x="6096000" y="1825626"/>
            <a:ext cx="257178" cy="35893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53902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91EDF-BB60-CA80-141A-C6DAAFFEF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873125"/>
            <a:ext cx="6265164" cy="1325563"/>
          </a:xfrm>
        </p:spPr>
        <p:txBody>
          <a:bodyPr/>
          <a:lstStyle/>
          <a:p>
            <a:r>
              <a:rPr lang="fr-CA" b="1" dirty="0">
                <a:latin typeface="Aptos" panose="020B0004020202020204" pitchFamily="34" charset="0"/>
              </a:rPr>
              <a:t>Ehlers-Danlos Syndrome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926A84-09C1-A8CC-BC3C-F48E37599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0" y="2333625"/>
            <a:ext cx="5750814" cy="4351338"/>
          </a:xfrm>
        </p:spPr>
        <p:txBody>
          <a:bodyPr>
            <a:normAutofit/>
          </a:bodyPr>
          <a:lstStyle/>
          <a:p>
            <a:pPr>
              <a:buFont typeface="System Font Regular"/>
              <a:buChar char="-"/>
            </a:pPr>
            <a:r>
              <a:rPr lang="en-CA" sz="3200" dirty="0"/>
              <a:t>Heterogeneous group of heritable connective tissue disorders characterized by </a:t>
            </a:r>
          </a:p>
          <a:p>
            <a:pPr lvl="1"/>
            <a:r>
              <a:rPr lang="en-CA" sz="2800" dirty="0"/>
              <a:t>Joint hypermobility</a:t>
            </a:r>
          </a:p>
          <a:p>
            <a:pPr lvl="1"/>
            <a:r>
              <a:rPr lang="en-CA" sz="2800" dirty="0"/>
              <a:t>Skin hyperextensibility</a:t>
            </a:r>
          </a:p>
          <a:p>
            <a:pPr lvl="1"/>
            <a:r>
              <a:rPr lang="en-CA" sz="2800" dirty="0"/>
              <a:t>Tissue fragility</a:t>
            </a:r>
          </a:p>
          <a:p>
            <a:pPr>
              <a:buFont typeface="System Font Regular"/>
              <a:buChar char="-"/>
            </a:pPr>
            <a:r>
              <a:rPr lang="en-CA" sz="3200" dirty="0"/>
              <a:t>13 subtypes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6C6048-3E44-67B6-74E6-894937087E2B}"/>
              </a:ext>
            </a:extLst>
          </p:cNvPr>
          <p:cNvSpPr/>
          <p:nvPr/>
        </p:nvSpPr>
        <p:spPr>
          <a:xfrm>
            <a:off x="9702800" y="5185474"/>
            <a:ext cx="2998978" cy="2998978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pic>
        <p:nvPicPr>
          <p:cNvPr id="4" name="Picture 3" descr="A person holding a neck&#10;&#10;Description automatically generated">
            <a:extLst>
              <a:ext uri="{FF2B5EF4-FFF2-40B4-BE49-F238E27FC236}">
                <a16:creationId xmlns:a16="http://schemas.microsoft.com/office/drawing/2014/main" id="{27D3B482-166F-500D-0B12-257D6642C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364" y="828522"/>
            <a:ext cx="4250436" cy="5200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95731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medical report&#10;&#10;Description automatically generated">
            <a:extLst>
              <a:ext uri="{FF2B5EF4-FFF2-40B4-BE49-F238E27FC236}">
                <a16:creationId xmlns:a16="http://schemas.microsoft.com/office/drawing/2014/main" id="{C52E8938-AF01-043C-AC5B-B65B70C9E4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6084" y="630246"/>
            <a:ext cx="9993900" cy="58033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D52437C-A155-02E6-8453-AC2253EA2253}"/>
              </a:ext>
            </a:extLst>
          </p:cNvPr>
          <p:cNvSpPr txBox="1"/>
          <p:nvPr/>
        </p:nvSpPr>
        <p:spPr>
          <a:xfrm>
            <a:off x="354559" y="6256790"/>
            <a:ext cx="106554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Modified from Yew KS,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Kamps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-Schmitt KA, </a:t>
            </a:r>
            <a:r>
              <a:rPr lang="en-CA" sz="1100" b="0" i="0" dirty="0" err="1">
                <a:solidFill>
                  <a:srgbClr val="212121"/>
                </a:solidFill>
                <a:effectLst/>
                <a:latin typeface="system-ui"/>
              </a:rPr>
              <a:t>Borge</a:t>
            </a:r>
            <a:r>
              <a:rPr lang="en-CA" sz="1100" b="0" i="0" dirty="0">
                <a:solidFill>
                  <a:srgbClr val="212121"/>
                </a:solidFill>
                <a:effectLst/>
                <a:latin typeface="system-ui"/>
              </a:rPr>
              <a:t> R. Hypermobile Ehlers-Danlos Syndrome and Hypermobility Spectrum Disorders. Am Fam Physician. 2021 Apr 15;103(8):481-492. PMID: 33856167.</a:t>
            </a:r>
            <a:endParaRPr lang="fr-CA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01F56F-C748-0D64-6FFC-4021F2B05BB4}"/>
              </a:ext>
            </a:extLst>
          </p:cNvPr>
          <p:cNvSpPr txBox="1"/>
          <p:nvPr/>
        </p:nvSpPr>
        <p:spPr>
          <a:xfrm>
            <a:off x="1173030" y="467870"/>
            <a:ext cx="9946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sz="2800" b="1" dirty="0">
                <a:solidFill>
                  <a:srgbClr val="FFB400"/>
                </a:solidFill>
                <a:latin typeface="Baloo Da 2 SemiBold" panose="03080502040302020200" pitchFamily="66" charset="77"/>
                <a:cs typeface="Baloo Da 2 SemiBold" panose="03080502040302020200" pitchFamily="66" charset="77"/>
              </a:rPr>
              <a:t>The 2017 international Ehlers–</a:t>
            </a:r>
            <a:r>
              <a:rPr lang="fr-CA" sz="2800" b="1" dirty="0" err="1">
                <a:solidFill>
                  <a:srgbClr val="FFB400"/>
                </a:solidFill>
                <a:latin typeface="Baloo Da 2 SemiBold" panose="03080502040302020200" pitchFamily="66" charset="77"/>
                <a:cs typeface="Baloo Da 2 SemiBold" panose="03080502040302020200" pitchFamily="66" charset="77"/>
              </a:rPr>
              <a:t>Danlos</a:t>
            </a:r>
            <a:r>
              <a:rPr lang="fr-CA" sz="2800" b="1" dirty="0">
                <a:solidFill>
                  <a:srgbClr val="FFB400"/>
                </a:solidFill>
                <a:latin typeface="Baloo Da 2 SemiBold" panose="03080502040302020200" pitchFamily="66" charset="77"/>
                <a:cs typeface="Baloo Da 2 SemiBold" panose="03080502040302020200" pitchFamily="66" charset="77"/>
              </a:rPr>
              <a:t> syndrome classification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49E14A0-14E6-4061-8E14-969F03639FF8}"/>
              </a:ext>
            </a:extLst>
          </p:cNvPr>
          <p:cNvSpPr/>
          <p:nvPr/>
        </p:nvSpPr>
        <p:spPr>
          <a:xfrm>
            <a:off x="-1027640" y="1543050"/>
            <a:ext cx="1885950" cy="188595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62507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able of medical information&#10;&#10;Description automatically generated">
            <a:extLst>
              <a:ext uri="{FF2B5EF4-FFF2-40B4-BE49-F238E27FC236}">
                <a16:creationId xmlns:a16="http://schemas.microsoft.com/office/drawing/2014/main" id="{3CD728AB-585A-D9F0-0726-ECB9752CF0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485" y="0"/>
            <a:ext cx="9924039" cy="685869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6A66254-F207-B241-D679-55FD4BFCE2F4}"/>
              </a:ext>
            </a:extLst>
          </p:cNvPr>
          <p:cNvSpPr/>
          <p:nvPr/>
        </p:nvSpPr>
        <p:spPr>
          <a:xfrm>
            <a:off x="-1027640" y="1543050"/>
            <a:ext cx="1885950" cy="1885950"/>
          </a:xfrm>
          <a:prstGeom prst="ellipse">
            <a:avLst/>
          </a:prstGeom>
          <a:solidFill>
            <a:srgbClr val="FFB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54440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13D8D6-C859-C0D5-24ED-97F18579A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CA" b="1" dirty="0">
                <a:latin typeface="Aptos" panose="020B0004020202020204" pitchFamily="34" charset="0"/>
              </a:rPr>
              <a:t>Clinical assessment of EDS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6EE87-B25D-8073-92C9-B6510D23D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14659" cy="4351338"/>
          </a:xfrm>
        </p:spPr>
        <p:txBody>
          <a:bodyPr>
            <a:normAutofit/>
          </a:bodyPr>
          <a:lstStyle/>
          <a:p>
            <a:r>
              <a:rPr lang="en-CA" dirty="0">
                <a:latin typeface="Aptos" panose="020B0004020202020204" pitchFamily="34" charset="0"/>
              </a:rPr>
              <a:t>Diagnosis often suspected on the basis of</a:t>
            </a:r>
            <a:r>
              <a:rPr lang="en-CA" b="1" dirty="0">
                <a:latin typeface="Aptos" panose="020B0004020202020204" pitchFamily="34" charset="0"/>
              </a:rPr>
              <a:t> joint hypermobility</a:t>
            </a:r>
            <a:r>
              <a:rPr lang="en-CA" dirty="0">
                <a:latin typeface="Aptos" panose="020B0004020202020204" pitchFamily="34" charset="0"/>
              </a:rPr>
              <a:t>, </a:t>
            </a:r>
            <a:r>
              <a:rPr lang="en-CA" b="1" dirty="0">
                <a:latin typeface="Aptos" panose="020B0004020202020204" pitchFamily="34" charset="0"/>
              </a:rPr>
              <a:t>abnormal wound healing</a:t>
            </a:r>
            <a:r>
              <a:rPr lang="en-CA" dirty="0">
                <a:latin typeface="Aptos" panose="020B0004020202020204" pitchFamily="34" charset="0"/>
              </a:rPr>
              <a:t>, </a:t>
            </a:r>
            <a:r>
              <a:rPr lang="en-CA" b="1" dirty="0">
                <a:latin typeface="Aptos" panose="020B0004020202020204" pitchFamily="34" charset="0"/>
              </a:rPr>
              <a:t>unexplained bruising </a:t>
            </a:r>
            <a:r>
              <a:rPr lang="en-CA" dirty="0">
                <a:latin typeface="Aptos" panose="020B0004020202020204" pitchFamily="34" charset="0"/>
              </a:rPr>
              <a:t>and/or </a:t>
            </a:r>
            <a:r>
              <a:rPr lang="en-CA" b="1" dirty="0">
                <a:latin typeface="Aptos" panose="020B0004020202020204" pitchFamily="34" charset="0"/>
              </a:rPr>
              <a:t>other signs of vascular/tissue fragility</a:t>
            </a:r>
          </a:p>
          <a:p>
            <a:r>
              <a:rPr lang="en-CA" dirty="0">
                <a:latin typeface="Aptos" panose="020B0004020202020204" pitchFamily="34" charset="0"/>
              </a:rPr>
              <a:t>However, </a:t>
            </a:r>
          </a:p>
          <a:p>
            <a:pPr lvl="1"/>
            <a:r>
              <a:rPr lang="en-CA" dirty="0">
                <a:latin typeface="Aptos" panose="020B0004020202020204" pitchFamily="34" charset="0"/>
              </a:rPr>
              <a:t>Many features of EDS occur in the general population </a:t>
            </a:r>
          </a:p>
          <a:p>
            <a:pPr lvl="1"/>
            <a:r>
              <a:rPr lang="en-CA" dirty="0">
                <a:latin typeface="Aptos" panose="020B0004020202020204" pitchFamily="34" charset="0"/>
              </a:rPr>
              <a:t>Some characteristics of EDS are found in other genetic conditions</a:t>
            </a:r>
          </a:p>
          <a:p>
            <a:endParaRPr lang="fr-CA" dirty="0">
              <a:latin typeface="Aptos" panose="020B0004020202020204" pitchFamily="34" charset="0"/>
            </a:endParaRPr>
          </a:p>
        </p:txBody>
      </p:sp>
      <p:pic>
        <p:nvPicPr>
          <p:cNvPr id="5" name="Picture 4" descr="A close-up of a person's hand&#10;&#10;Description automatically generated">
            <a:extLst>
              <a:ext uri="{FF2B5EF4-FFF2-40B4-BE49-F238E27FC236}">
                <a16:creationId xmlns:a16="http://schemas.microsoft.com/office/drawing/2014/main" id="{9776B833-1157-799A-BFB8-A2482E8278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862" y="1774823"/>
            <a:ext cx="3531899" cy="43513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07369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{E7E019A4-F9D2-9147-83B9-AD26E21B1936}tf10001064</Template>
  <TotalTime>2925</TotalTime>
  <Words>1380</Words>
  <Application>Microsoft Macintosh PowerPoint</Application>
  <PresentationFormat>Widescreen</PresentationFormat>
  <Paragraphs>191</Paragraphs>
  <Slides>37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-apple-system</vt:lpstr>
      <vt:lpstr>Aptos</vt:lpstr>
      <vt:lpstr>Arial</vt:lpstr>
      <vt:lpstr>Baloo Da 2 SemiBold</vt:lpstr>
      <vt:lpstr>Calibri</vt:lpstr>
      <vt:lpstr>Calibri Light</vt:lpstr>
      <vt:lpstr>Google Sans</vt:lpstr>
      <vt:lpstr>Helvetica</vt:lpstr>
      <vt:lpstr>Noto Sans</vt:lpstr>
      <vt:lpstr>System Font Regular</vt:lpstr>
      <vt:lpstr>system-ui</vt:lpstr>
      <vt:lpstr>Times</vt:lpstr>
      <vt:lpstr>Office Theme</vt:lpstr>
      <vt:lpstr>Ehlers-Danlos: Diagnosis and Follow-Up</vt:lpstr>
      <vt:lpstr>By the end of this session, participants will be able to:</vt:lpstr>
      <vt:lpstr>Disclosures</vt:lpstr>
      <vt:lpstr>Connective tissue diseases </vt:lpstr>
      <vt:lpstr>Connective tissue diseases </vt:lpstr>
      <vt:lpstr>Ehlers-Danlos Syndrome</vt:lpstr>
      <vt:lpstr>PowerPoint Presentation</vt:lpstr>
      <vt:lpstr>PowerPoint Presentation</vt:lpstr>
      <vt:lpstr>Clinical assessment of EDS</vt:lpstr>
      <vt:lpstr>PowerPoint Presentation</vt:lpstr>
      <vt:lpstr>PowerPoint Presentation</vt:lpstr>
      <vt:lpstr>Hypermobile EDS </vt:lpstr>
      <vt:lpstr>The Beighton scale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Management of hEDS</vt:lpstr>
      <vt:lpstr>Indications for genetic referral</vt:lpstr>
      <vt:lpstr>Ressources for HCP and patients</vt:lpstr>
      <vt:lpstr>Ressources for HCP and patients</vt:lpstr>
      <vt:lpstr>PowerPoint Presentation</vt:lpstr>
      <vt:lpstr>References </vt:lpstr>
      <vt:lpstr>Key point #1 </vt:lpstr>
      <vt:lpstr>Key point #1 </vt:lpstr>
      <vt:lpstr>Key point #2 </vt:lpstr>
      <vt:lpstr>Key point #3 </vt:lpstr>
      <vt:lpstr>Key point #4 </vt:lpstr>
      <vt:lpstr>Key point #5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Ehler-Danlos: Diagnosis and Follow-Up</dc:title>
  <dc:creator>Noémie Gionet Landry</dc:creator>
  <cp:lastModifiedBy>Microsoft Office User</cp:lastModifiedBy>
  <cp:revision>29</cp:revision>
  <dcterms:created xsi:type="dcterms:W3CDTF">2026-03-14T23:01:10Z</dcterms:created>
  <dcterms:modified xsi:type="dcterms:W3CDTF">2026-09-04T23:42:32Z</dcterms:modified>
</cp:coreProperties>
</file>