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71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3" r:id="rId17"/>
    <p:sldId id="269" r:id="rId18"/>
    <p:sldId id="270" r:id="rId19"/>
  </p:sldIdLst>
  <p:sldSz cx="9144000" cy="5143500" type="screen16x9"/>
  <p:notesSz cx="6858000" cy="9144000"/>
  <p:embeddedFontLst>
    <p:embeddedFont>
      <p:font typeface="Roboto Slab" charset="0"/>
      <p:regular r:id="rId21"/>
      <p:bold r:id="rId22"/>
    </p:embeddedFont>
    <p:embeddedFont>
      <p:font typeface="Roboto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-282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d54f66f9e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d54f66f9e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d54f66f9ed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d54f66f9ed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67e7c3a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d67e7c3a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5e73fed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d5e73fed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d1c1dc2f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d1c1dc2f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5e73fede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d5e73fede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5e73fede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d5e73fede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d6bb63949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d6bb63949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dd6bb63949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dd6bb63949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dd6bb6394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dd6bb63949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d54f66f9ed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d54f66f9ed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d54f66f9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d54f66f9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54f66f9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54f66f9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54f66f9e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d54f66f9e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54f66f9e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d54f66f9e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7AF750-31FF-E0BC-8C87-061785EDA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32F0CE-9BB1-CAD3-EF85-677A5DDED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95A8DC-2DC3-A8B2-958A-6E57D025F3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9B66B4F-12D8-4BC6-8EC0-27ECEA03EAEA}" type="datetimeFigureOut">
              <a:rPr lang="en-CA" smtClean="0"/>
              <a:pPr/>
              <a:t>2026-04-15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B1D8B7-B455-27FA-F355-3D03B8F3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6645A1-419A-BC01-DFC3-52F6D12B4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5C7B-BC2C-4723-89B5-08BCA36ACCC2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419173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phlebotomycareertraining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Hyperaldosteronism screening and diagnosis</a:t>
            </a: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Michael Pelkey MD, FRCPC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0343" y="0"/>
            <a:ext cx="464331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Meds that can be used</a:t>
            </a:r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 1 blockers (prazosin, doxazosin, etc)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Hydralazine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Verapamil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about confirmatory testing?</a:t>
            </a:r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previous versions of guidelines - diagnosis was a 2 step process.  Once a positive ratio, then aldosterone suppression testing was done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It is not clear now that these tests correlate at all to outcomes, or even clarify the diagnosis (not clear it reduces false positives or improves the pickup rate)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panel could find no RCT that looked at any of these tests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Tests used</a:t>
            </a:r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Oral salt load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Saline suppression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Captopril challenge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Fludrocortisone suppression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Lateralization Likelihood</a:t>
            </a:r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Low: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Aldosterone in the lower half of normal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Potassium normal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33" name="Google Shape;133;p24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Renin suppressed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Aldosterone above normal range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Hypokalemia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</a:t>
            </a:r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Screen everyone now instead of trying to remember the list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Do not stop meds to test - just keep in mind what the meds will do when interpreting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Confirmatory testing is not a need in most cases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 Key points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Hyperaldosteronism has morbidity and mortality risks above and beyond hypertension alone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New guidelines suggest a measurement of aldodosterone and renin in ALL those diagnosed with hyperaldosteronism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Aldo / renin ratio is still considered, but an undetectable renin is a key screening finding, not just the ratio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Aldo / renin can be measured while on medications that interfere with their values, as long as it is interpreted knowing what they are 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We do not need to do confirmatory testing in all (maybe not most?) patients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Imaging and charts: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 u="sng">
                <a:solidFill>
                  <a:schemeClr val="hlink"/>
                </a:solidFill>
                <a:hlinkClick r:id="rId3"/>
              </a:rPr>
              <a:t>Phlebotomycareertraining.com</a:t>
            </a:r>
            <a:r>
              <a:rPr lang="en"/>
              <a:t>. The renin - aldosterone system: A step by step guide.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Anna S.  Diversity: When Everyone is different, we all belong.  Linked In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Endo Society guidelines - this iteration (2025) and previous (2012)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Yang YH, Chang YV et al. Strategies for Subtyping PA.  J of Formoson Med Association 123 (2024) 5144-5124.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Question.  Wikipedia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151" name="Google Shape;151;p2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Monticone S, Burello J, Tizzani D, et al.  Prevalence and clinical manifestations of primary aldosteronism encountered in primary care practice. J Am Coll Cardiol. 2017;69(14):1811-1820</a:t>
            </a:r>
            <a:endParaRPr/>
          </a:p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Libianto R, Ruddell GM, Stowasser M, et al.  Detecting primary aldosteronism in Australian primary care: a prospective study.  Med J Aust. 2022;216(8):408-412.</a:t>
            </a:r>
            <a:endParaRPr/>
          </a:p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John JG, Welch AK, et al. Aldosterone: Renal action and physiologic effects. Compr Physiol. 2023 Mar 30, 12(2):4409-4491. doi:10.1002/cphy.c190043.</a:t>
            </a:r>
            <a:endParaRPr/>
          </a:p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Cannavo A, Benovenga L.  Aldosterone and mineralocorticoid receptor system in cardiovascular physiology and pathophysiology. Oxid Med Cell Longev. Setp 19, 2018:1204598. doi:10.1155/2018/1204598.</a:t>
            </a:r>
            <a:endParaRPr/>
          </a:p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Monticone S, Sconfienza E, D’Ascenzo F, et al.  Renal Damage in primary aldosteronism: as systematic review and meta-analysis. J Hypertens. 2020;38(1):3-12.</a:t>
            </a:r>
            <a:endParaRPr/>
          </a:p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Monticone S, D’Ascenzo F, Moretti C, et al. Cardiovascular events and target organ damage in primary aldosteronism compared with essential hypertension: a systematic review and meta-analysis.  Lancet Diabetes Endocrinol. 2018;6(1):41-50</a:t>
            </a:r>
            <a:endParaRPr/>
          </a:p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Mulatero P, Monticone S, Burrello J, et al.  Guidelines for primary aldosteronism: uptake by primary care physicians in Europe. J Hypertens. 2016;34(11):2253-2257.</a:t>
            </a:r>
            <a:endParaRPr/>
          </a:p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Cohen JB, Cohen DL, Herman DS, et al.  Testing for primary aldosteronism and mineralocorticoid receptor antagonist use among US vets: a retrospective cohort study,  Ann Intern Med. 2021;174(3):289-297.</a:t>
            </a:r>
            <a:endParaRPr/>
          </a:p>
          <a:p>
            <a:pPr marL="457200" lvl="0" indent="-2914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Hundemer GI, Imsirovic H, Vaidya A, et al. Screening rates for primary aldosteronism among individuals with hypertension with hypokalemia: a population based retrospective cohort study.  Hypertension. 2022;79(1):178-186.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16B407-A977-D4A3-C8F1-8790668A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Disclosure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1D4025-5ABD-BA29-AA9C-4F9F60CB3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i="1" dirty="0" smtClean="0"/>
              <a:t>Michael </a:t>
            </a:r>
            <a:r>
              <a:rPr lang="en-CA" i="1" dirty="0" err="1" smtClean="0"/>
              <a:t>Pelkey</a:t>
            </a:r>
            <a:endParaRPr lang="en-CA" i="1" dirty="0"/>
          </a:p>
          <a:p>
            <a:r>
              <a:rPr lang="en-CA" dirty="0"/>
              <a:t>Relationship</a:t>
            </a:r>
            <a:r>
              <a:rPr lang="en-CA" i="1" dirty="0"/>
              <a:t> </a:t>
            </a:r>
            <a:r>
              <a:rPr lang="en-CA" dirty="0"/>
              <a:t>with financial sponsors</a:t>
            </a:r>
          </a:p>
          <a:p>
            <a:pPr lvl="1"/>
            <a:r>
              <a:rPr lang="en-CA" dirty="0"/>
              <a:t>Direct financial relationship, including honoraria</a:t>
            </a:r>
            <a:r>
              <a:rPr lang="en-CA" dirty="0" smtClean="0"/>
              <a:t>: Have done CME for Abbott for diabetes continuous sensing</a:t>
            </a:r>
            <a:endParaRPr lang="en-CA" dirty="0"/>
          </a:p>
          <a:p>
            <a:pPr lvl="1"/>
            <a:r>
              <a:rPr lang="en-CA" dirty="0"/>
              <a:t>Membership on Advisory boards or Speakers’ bureaus</a:t>
            </a:r>
            <a:r>
              <a:rPr lang="en-CA" dirty="0" smtClean="0"/>
              <a:t>: None</a:t>
            </a:r>
            <a:endParaRPr lang="en-CA" dirty="0"/>
          </a:p>
          <a:p>
            <a:pPr lvl="1"/>
            <a:r>
              <a:rPr lang="en-CA" dirty="0"/>
              <a:t>Patent for drugs or devices</a:t>
            </a:r>
            <a:r>
              <a:rPr lang="en-CA" dirty="0" smtClean="0"/>
              <a:t>: None</a:t>
            </a:r>
            <a:endParaRPr lang="en-CA" dirty="0"/>
          </a:p>
          <a:p>
            <a:pPr lvl="1"/>
            <a:r>
              <a:rPr lang="en-CA" dirty="0"/>
              <a:t>Other financial relationships or investments</a:t>
            </a:r>
            <a:r>
              <a:rPr lang="en-CA" dirty="0" smtClean="0"/>
              <a:t>: None</a:t>
            </a:r>
            <a:endParaRPr lang="en-CA" dirty="0"/>
          </a:p>
          <a:p>
            <a:pPr lvl="1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9886165-BD06-6B56-C82E-E4ADF5C196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2262" y="4348162"/>
            <a:ext cx="1928813" cy="385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00680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764954-3407-FEB6-6363-4307D29E5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Mitigation of Potential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2C33BD-BC68-DC0C-925F-6F99E537F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Explain how potential sources of bias will be identified</a:t>
            </a:r>
          </a:p>
          <a:p>
            <a:endParaRPr lang="en-CA" dirty="0"/>
          </a:p>
          <a:p>
            <a:r>
              <a:rPr lang="en-CA" dirty="0"/>
              <a:t>If none exist, state : Not applicable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BAE10C-2C2F-F502-8F0C-50EF02726C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2262" y="4348162"/>
            <a:ext cx="1928813" cy="385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81261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Reference</a:t>
            </a: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Primary Aldosteronism: An Endocrine Society Clinical Practice Guideline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(JCEM July 2025 - Journal of Clinical Endocrinology and Metabolism Vol 110, P. 2453-2495)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 for Primary Hyperaldosteronism (PA)</a:t>
            </a:r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Brief review of the renin / aldosterone system (RAS)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Who and how to screen for hyperaldosteronism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constitutes a positive test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When to use confirmatory testing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How to interpret the aldo / renin in context of BP meds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is PA important?</a:t>
            </a: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the most common secondary cause of hypertension - making up 5-14% of those with hypertension. </a:t>
            </a:r>
            <a:r>
              <a:rPr lang="en" baseline="30000"/>
              <a:t>1,2</a:t>
            </a:r>
            <a:endParaRPr baseline="30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It has actions outside the classic receptor that leads to higher rates of renal and cardiac inflammation and fibrosis. </a:t>
            </a:r>
            <a:r>
              <a:rPr lang="en" baseline="30000"/>
              <a:t>3,4</a:t>
            </a:r>
            <a:endParaRPr baseline="30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As such, there are higher rates of renal injury, stroke, atrial fibrillation, coronary artery disease, and heart failure regardless of BP. </a:t>
            </a:r>
            <a:r>
              <a:rPr lang="en" baseline="30000"/>
              <a:t>5,6</a:t>
            </a:r>
            <a:endParaRPr baseline="30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However, there are low rates of screening (&lt;5%) even in those with high risk features such as hypokalemia. </a:t>
            </a:r>
            <a:r>
              <a:rPr lang="en" baseline="30000"/>
              <a:t>7,8,9</a:t>
            </a:r>
            <a:endParaRPr baseline="30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87900" y="51427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is testing rare?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not thought of - previously lists of criteria of when to do it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People are not sure what to do with current anti-hypertensives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to interpret grey zone tests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Doing confirmatory testing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Doing adrenal vein sampling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screen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Aldosterone and renin levels - taken appropriately.  Include potassium.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key is the renin level - if it is suppressed and aldosterone is inappropriate - then likely dealing with PA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The ratio is not the key, but it is helpful.  There are several other reasons to have a low renin, and generally the aldo is also low.  A higher ratio leans to PA being the cause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1000</Words>
  <Application>Microsoft Office PowerPoint</Application>
  <PresentationFormat>On-screen Show (16:9)</PresentationFormat>
  <Paragraphs>85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Roboto Slab</vt:lpstr>
      <vt:lpstr>Roboto</vt:lpstr>
      <vt:lpstr>Marina</vt:lpstr>
      <vt:lpstr>Hyperaldosteronism screening and diagnosis</vt:lpstr>
      <vt:lpstr>Disclosure </vt:lpstr>
      <vt:lpstr>Mitigation of Potential Bias</vt:lpstr>
      <vt:lpstr>Key Reference</vt:lpstr>
      <vt:lpstr>Objectives for Primary Hyperaldosteronism (PA)</vt:lpstr>
      <vt:lpstr>Why is PA important?</vt:lpstr>
      <vt:lpstr>Why is testing rare?</vt:lpstr>
      <vt:lpstr>How to screen</vt:lpstr>
      <vt:lpstr>Slide 9</vt:lpstr>
      <vt:lpstr>Slide 10</vt:lpstr>
      <vt:lpstr>Meds that can be used</vt:lpstr>
      <vt:lpstr>What about confirmatory testing?</vt:lpstr>
      <vt:lpstr>Tests used</vt:lpstr>
      <vt:lpstr>Lateralization Likelihood</vt:lpstr>
      <vt:lpstr>Summary </vt:lpstr>
      <vt:lpstr>5 Key points</vt:lpstr>
      <vt:lpstr>References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Hyperaldosteronism screening and diagnosis</dc:title>
  <cp:lastModifiedBy>USER</cp:lastModifiedBy>
  <cp:revision>2</cp:revision>
  <dcterms:modified xsi:type="dcterms:W3CDTF">2026-04-15T21:29:25Z</dcterms:modified>
</cp:coreProperties>
</file>